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63" r:id="rId3"/>
    <p:sldId id="265" r:id="rId4"/>
    <p:sldId id="264" r:id="rId5"/>
    <p:sldId id="266" r:id="rId6"/>
    <p:sldId id="267" r:id="rId7"/>
    <p:sldId id="268" r:id="rId8"/>
    <p:sldId id="269" r:id="rId9"/>
    <p:sldId id="270" r:id="rId10"/>
    <p:sldId id="273" r:id="rId11"/>
    <p:sldId id="274" r:id="rId12"/>
    <p:sldId id="272" r:id="rId13"/>
    <p:sldId id="275" r:id="rId14"/>
    <p:sldId id="276" r:id="rId15"/>
    <p:sldId id="280" r:id="rId16"/>
    <p:sldId id="277" r:id="rId17"/>
    <p:sldId id="278" r:id="rId18"/>
    <p:sldId id="279" r:id="rId19"/>
    <p:sldId id="286" r:id="rId20"/>
    <p:sldId id="281" r:id="rId21"/>
    <p:sldId id="283" r:id="rId22"/>
    <p:sldId id="282" r:id="rId23"/>
    <p:sldId id="284" r:id="rId24"/>
    <p:sldId id="285" r:id="rId25"/>
    <p:sldId id="287" r:id="rId26"/>
    <p:sldId id="288"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FF00"/>
    <a:srgbClr val="00FFFF"/>
    <a:srgbClr val="0000FF"/>
    <a:srgbClr val="FFFFCC"/>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8" autoAdjust="0"/>
    <p:restoredTop sz="94542" autoAdjust="0"/>
  </p:normalViewPr>
  <p:slideViewPr>
    <p:cSldViewPr>
      <p:cViewPr varScale="1">
        <p:scale>
          <a:sx n="101" d="100"/>
          <a:sy n="101" d="100"/>
        </p:scale>
        <p:origin x="-222"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6C72B-E23B-46B9-9296-D7C7570EA5A1}" type="datetimeFigureOut">
              <a:rPr lang="pl-PL" smtClean="0"/>
              <a:pPr/>
              <a:t>2011-04-16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152A6-54B1-46F4-9DDA-EDE7CE8B8BC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3886291-FFDD-4016-B929-804D7E36441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3886291-FFDD-4016-B929-804D7E36441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827DB9FC-D8CA-4216-9E31-61D68B1622C4}" type="datetimeFigureOut">
              <a:rPr lang="pl-PL" smtClean="0"/>
              <a:pPr/>
              <a:t>2011-04-16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3886291-FFDD-4016-B929-804D7E364411}"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827DB9FC-D8CA-4216-9E31-61D68B1622C4}" type="datetimeFigureOut">
              <a:rPr lang="pl-PL" smtClean="0"/>
              <a:pPr/>
              <a:t>2011-04-16</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13886291-FFDD-4016-B929-804D7E36441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27DB9FC-D8CA-4216-9E31-61D68B1622C4}" type="datetimeFigureOut">
              <a:rPr lang="pl-PL" smtClean="0"/>
              <a:pPr/>
              <a:t>2011-04-16</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3886291-FFDD-4016-B929-804D7E36441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zkoła\MULTIMEDIA\grafika komp\praca multimedia\Various-Type-CMYK-sobre-580x326.jpg"/>
          <p:cNvPicPr>
            <a:picLocks noChangeAspect="1" noChangeArrowheads="1"/>
          </p:cNvPicPr>
          <p:nvPr/>
        </p:nvPicPr>
        <p:blipFill>
          <a:blip r:embed="rId2"/>
          <a:srcRect/>
          <a:stretch>
            <a:fillRect/>
          </a:stretch>
        </p:blipFill>
        <p:spPr bwMode="auto">
          <a:xfrm>
            <a:off x="-7034" y="0"/>
            <a:ext cx="9151034" cy="5143512"/>
          </a:xfrm>
          <a:prstGeom prst="rect">
            <a:avLst/>
          </a:prstGeom>
          <a:noFill/>
          <a:effectLst>
            <a:softEdge rad="635000"/>
          </a:effectLst>
        </p:spPr>
      </p:pic>
      <p:sp>
        <p:nvSpPr>
          <p:cNvPr id="6" name="Prostokąt 5"/>
          <p:cNvSpPr/>
          <p:nvPr/>
        </p:nvSpPr>
        <p:spPr>
          <a:xfrm>
            <a:off x="428596" y="1142984"/>
            <a:ext cx="3347391" cy="1938992"/>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6000" b="1" cap="none" spc="0" dirty="0" smtClean="0">
                <a:ln>
                  <a:prstDash val="solid"/>
                </a:ln>
                <a:solidFill>
                  <a:srgbClr val="D60093"/>
                </a:solidFill>
                <a:effectLst>
                  <a:outerShdw blurRad="88000" dist="50800" dir="5040000" algn="tl">
                    <a:schemeClr val="accent4">
                      <a:tint val="80000"/>
                      <a:satMod val="250000"/>
                      <a:alpha val="45000"/>
                    </a:schemeClr>
                  </a:outerShdw>
                </a:effectLst>
                <a:latin typeface="Vivaldi" pitchFamily="66" charset="0"/>
              </a:rPr>
              <a:t>Grafika </a:t>
            </a:r>
          </a:p>
          <a:p>
            <a:pPr algn="ctr"/>
            <a:r>
              <a:rPr lang="pl-PL" sz="6000" b="1" dirty="0" smtClean="0">
                <a:ln>
                  <a:prstDash val="solid"/>
                </a:ln>
                <a:solidFill>
                  <a:srgbClr val="D60093"/>
                </a:solidFill>
                <a:effectLst>
                  <a:outerShdw blurRad="88000" dist="50800" dir="5040000" algn="tl">
                    <a:schemeClr val="accent4">
                      <a:tint val="80000"/>
                      <a:satMod val="250000"/>
                      <a:alpha val="45000"/>
                    </a:schemeClr>
                  </a:outerShdw>
                </a:effectLst>
                <a:latin typeface="Vivaldi" pitchFamily="66" charset="0"/>
              </a:rPr>
              <a:t> </a:t>
            </a:r>
            <a:r>
              <a:rPr lang="pl-PL" sz="6000" b="1" cap="none" spc="0" dirty="0" smtClean="0">
                <a:ln>
                  <a:prstDash val="solid"/>
                </a:ln>
                <a:solidFill>
                  <a:srgbClr val="D60093"/>
                </a:solidFill>
                <a:effectLst>
                  <a:outerShdw blurRad="88000" dist="50800" dir="5040000" algn="tl">
                    <a:schemeClr val="accent4">
                      <a:tint val="80000"/>
                      <a:satMod val="250000"/>
                      <a:alpha val="45000"/>
                    </a:schemeClr>
                  </a:outerShdw>
                </a:effectLst>
                <a:latin typeface="Vivaldi" pitchFamily="66" charset="0"/>
              </a:rPr>
              <a:t>komputerowa</a:t>
            </a:r>
            <a:endParaRPr lang="pl-PL" sz="6000" b="1" cap="none" spc="0" dirty="0">
              <a:ln>
                <a:prstDash val="solid"/>
              </a:ln>
              <a:solidFill>
                <a:srgbClr val="D60093"/>
              </a:solidFill>
              <a:effectLst>
                <a:outerShdw blurRad="88000" dist="50800" dir="5040000" algn="tl">
                  <a:schemeClr val="accent4">
                    <a:tint val="80000"/>
                    <a:satMod val="250000"/>
                    <a:alpha val="45000"/>
                  </a:schemeClr>
                </a:outerShdw>
              </a:effectLst>
              <a:latin typeface="Vivaldi" pitchFamily="66" charset="0"/>
            </a:endParaRPr>
          </a:p>
        </p:txBody>
      </p:sp>
      <p:sp>
        <p:nvSpPr>
          <p:cNvPr id="7" name="Prostokąt 6"/>
          <p:cNvSpPr/>
          <p:nvPr/>
        </p:nvSpPr>
        <p:spPr>
          <a:xfrm>
            <a:off x="2857488" y="5286388"/>
            <a:ext cx="3783408" cy="120032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3600" b="1" cap="none" spc="0" dirty="0" smtClean="0">
                <a:ln>
                  <a:prstDash val="solid"/>
                </a:ln>
                <a:solidFill>
                  <a:srgbClr val="FFFFCC"/>
                </a:solidFill>
                <a:effectLst>
                  <a:outerShdw blurRad="88000" dist="50800" dir="5040000" algn="tl">
                    <a:schemeClr val="accent4">
                      <a:tint val="80000"/>
                      <a:satMod val="250000"/>
                      <a:alpha val="45000"/>
                    </a:schemeClr>
                  </a:outerShdw>
                </a:effectLst>
                <a:latin typeface="Vivaldi" pitchFamily="66" charset="0"/>
              </a:rPr>
              <a:t>Zuzanna Augustyniak </a:t>
            </a:r>
          </a:p>
          <a:p>
            <a:pPr algn="ctr"/>
            <a:r>
              <a:rPr lang="pl-PL" sz="3600" b="1" dirty="0" smtClean="0">
                <a:ln>
                  <a:prstDash val="solid"/>
                </a:ln>
                <a:solidFill>
                  <a:srgbClr val="FFFFCC"/>
                </a:solidFill>
                <a:effectLst>
                  <a:outerShdw blurRad="88000" dist="50800" dir="5040000" algn="tl">
                    <a:schemeClr val="accent4">
                      <a:tint val="80000"/>
                      <a:satMod val="250000"/>
                      <a:alpha val="45000"/>
                    </a:schemeClr>
                  </a:outerShdw>
                </a:effectLst>
                <a:latin typeface="Vivaldi" pitchFamily="66" charset="0"/>
              </a:rPr>
              <a:t>Semestr </a:t>
            </a:r>
            <a:r>
              <a:rPr lang="pl-PL" sz="3600" b="1" dirty="0" smtClean="0">
                <a:ln>
                  <a:prstDash val="solid"/>
                </a:ln>
                <a:solidFill>
                  <a:srgbClr val="FFFFCC"/>
                </a:solidFill>
                <a:effectLst>
                  <a:outerShdw blurRad="88000" dist="50800" dir="5040000" algn="tl">
                    <a:schemeClr val="accent4">
                      <a:tint val="80000"/>
                      <a:satMod val="250000"/>
                      <a:alpha val="45000"/>
                    </a:schemeClr>
                  </a:outerShdw>
                </a:effectLst>
                <a:latin typeface="Informal Roman" pitchFamily="66" charset="0"/>
              </a:rPr>
              <a:t>IV</a:t>
            </a:r>
            <a:endParaRPr lang="pl-PL" sz="3600" b="1" cap="none" spc="0" dirty="0">
              <a:ln>
                <a:prstDash val="solid"/>
              </a:ln>
              <a:solidFill>
                <a:srgbClr val="FFFFCC"/>
              </a:solidFill>
              <a:effectLst>
                <a:outerShdw blurRad="88000" dist="50800" dir="5040000" algn="tl">
                  <a:schemeClr val="accent4">
                    <a:tint val="80000"/>
                    <a:satMod val="250000"/>
                    <a:alpha val="45000"/>
                  </a:schemeClr>
                </a:outerShdw>
              </a:effectLst>
              <a:latin typeface="Informal Roman" pitchFamily="6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785926"/>
            <a:ext cx="8572560" cy="1877437"/>
          </a:xfrm>
          <a:prstGeom prst="rect">
            <a:avLst/>
          </a:prstGeom>
        </p:spPr>
        <p:txBody>
          <a:bodyPr wrap="square">
            <a:spAutoFit/>
          </a:bodyPr>
          <a:lstStyle/>
          <a:p>
            <a:r>
              <a:rPr lang="pl-PL" sz="2800" b="1" dirty="0" smtClean="0">
                <a:solidFill>
                  <a:srgbClr val="D60093"/>
                </a:solidFill>
                <a:latin typeface="Bodoni MT Condensed" pitchFamily="18" charset="0"/>
              </a:rPr>
              <a:t>Model CMY</a:t>
            </a:r>
            <a:endParaRPr lang="pl-PL" sz="2000" dirty="0" smtClean="0"/>
          </a:p>
          <a:p>
            <a:r>
              <a:rPr lang="pl-PL" sz="2200" dirty="0" smtClean="0">
                <a:latin typeface="Bodoni MT Condensed" pitchFamily="18" charset="0"/>
              </a:rPr>
              <a:t>Ukierunkowany jest na sprzęt drukujący: drukarki, maszyny drukarskie. </a:t>
            </a:r>
          </a:p>
          <a:p>
            <a:r>
              <a:rPr lang="pl-PL" sz="2200" dirty="0" smtClean="0">
                <a:latin typeface="Bodoni MT Condensed" pitchFamily="18" charset="0"/>
              </a:rPr>
              <a:t>Wrażenie barwy uzyskuje się dzięki światłu odbitemu od zadrukowanego podłoża.</a:t>
            </a:r>
          </a:p>
          <a:p>
            <a:endParaRPr lang="pl-PL" sz="2000" dirty="0" smtClean="0">
              <a:latin typeface="Times New Roman CE" charset="-18"/>
            </a:endParaRPr>
          </a:p>
          <a:p>
            <a:endParaRPr lang="pl-PL" sz="2000" b="1" dirty="0" smtClean="0">
              <a:solidFill>
                <a:srgbClr val="D60093"/>
              </a:solidFill>
              <a:latin typeface="Bodoni MT Condensed" pitchFamily="18" charset="0"/>
            </a:endParaRPr>
          </a:p>
        </p:txBody>
      </p:sp>
      <p:sp>
        <p:nvSpPr>
          <p:cNvPr id="2" name="Tytuł 1"/>
          <p:cNvSpPr>
            <a:spLocks noGrp="1"/>
          </p:cNvSpPr>
          <p:nvPr>
            <p:ph type="title"/>
          </p:nvPr>
        </p:nvSpPr>
        <p:spPr>
          <a:xfrm>
            <a:off x="3214678"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5125" name="Picture 5"/>
          <p:cNvPicPr>
            <a:picLocks noChangeAspect="1" noChangeArrowheads="1"/>
          </p:cNvPicPr>
          <p:nvPr/>
        </p:nvPicPr>
        <p:blipFill>
          <a:blip r:embed="rId3"/>
          <a:srcRect r="10674"/>
          <a:stretch>
            <a:fillRect/>
          </a:stretch>
        </p:blipFill>
        <p:spPr bwMode="auto">
          <a:xfrm>
            <a:off x="0" y="4189658"/>
            <a:ext cx="3214678" cy="2520516"/>
          </a:xfrm>
          <a:prstGeom prst="rect">
            <a:avLst/>
          </a:prstGeom>
          <a:noFill/>
          <a:ln w="9525">
            <a:noFill/>
            <a:miter lim="800000"/>
            <a:headEnd/>
            <a:tailEnd/>
          </a:ln>
          <a:effectLst/>
        </p:spPr>
      </p:pic>
      <p:sp>
        <p:nvSpPr>
          <p:cNvPr id="11" name="Prostokąt 10"/>
          <p:cNvSpPr/>
          <p:nvPr/>
        </p:nvSpPr>
        <p:spPr>
          <a:xfrm>
            <a:off x="4357686" y="4143380"/>
            <a:ext cx="3000396" cy="523220"/>
          </a:xfrm>
          <a:prstGeom prst="rect">
            <a:avLst/>
          </a:prstGeom>
        </p:spPr>
        <p:txBody>
          <a:bodyPr wrap="square">
            <a:spAutoFit/>
          </a:bodyPr>
          <a:lstStyle/>
          <a:p>
            <a:r>
              <a:rPr lang="pl-PL" sz="2800" dirty="0" err="1" smtClean="0">
                <a:solidFill>
                  <a:srgbClr val="00FFFF"/>
                </a:solidFill>
                <a:latin typeface="Bodoni MT Condensed" pitchFamily="18" charset="0"/>
              </a:rPr>
              <a:t>Cyan</a:t>
            </a:r>
            <a:r>
              <a:rPr lang="pl-PL" sz="2800" dirty="0" smtClean="0">
                <a:solidFill>
                  <a:srgbClr val="00FFFF"/>
                </a:solidFill>
                <a:latin typeface="Bodoni MT Condensed" pitchFamily="18" charset="0"/>
              </a:rPr>
              <a:t>  </a:t>
            </a:r>
            <a:r>
              <a:rPr lang="pl-PL" sz="2800" dirty="0" smtClean="0">
                <a:latin typeface="Bodoni MT Condensed" pitchFamily="18" charset="0"/>
              </a:rPr>
              <a:t>-  </a:t>
            </a:r>
            <a:r>
              <a:rPr lang="pl-PL" sz="2800" dirty="0" smtClean="0">
                <a:solidFill>
                  <a:srgbClr val="D60093"/>
                </a:solidFill>
                <a:latin typeface="Bodoni MT Condensed" pitchFamily="18" charset="0"/>
              </a:rPr>
              <a:t>Magenta  </a:t>
            </a:r>
            <a:r>
              <a:rPr lang="pl-PL" sz="2800" dirty="0" smtClean="0">
                <a:latin typeface="Bodoni MT Condensed" pitchFamily="18" charset="0"/>
              </a:rPr>
              <a:t>-  </a:t>
            </a:r>
            <a:r>
              <a:rPr lang="pl-PL" sz="2800" dirty="0" err="1" smtClean="0">
                <a:solidFill>
                  <a:srgbClr val="FFFF00"/>
                </a:solidFill>
                <a:latin typeface="Bodoni MT Condensed" pitchFamily="18" charset="0"/>
              </a:rPr>
              <a:t>Yellow</a:t>
            </a:r>
            <a:endParaRPr lang="pl-PL" sz="2800" dirty="0" smtClean="0">
              <a:solidFill>
                <a:srgbClr val="FFFF00"/>
              </a:solidFill>
              <a:latin typeface="Bodoni MT Condensed" pitchFamily="18" charset="0"/>
            </a:endParaRPr>
          </a:p>
        </p:txBody>
      </p:sp>
      <p:sp>
        <p:nvSpPr>
          <p:cNvPr id="12" name="Prostokąt 11"/>
          <p:cNvSpPr/>
          <p:nvPr/>
        </p:nvSpPr>
        <p:spPr>
          <a:xfrm>
            <a:off x="3214678" y="5143512"/>
            <a:ext cx="4572000" cy="1446550"/>
          </a:xfrm>
          <a:prstGeom prst="rect">
            <a:avLst/>
          </a:prstGeom>
        </p:spPr>
        <p:txBody>
          <a:bodyPr>
            <a:spAutoFit/>
          </a:bodyPr>
          <a:lstStyle/>
          <a:p>
            <a:pPr>
              <a:spcBef>
                <a:spcPct val="50000"/>
              </a:spcBef>
            </a:pPr>
            <a:r>
              <a:rPr lang="pl-PL" sz="2200" dirty="0" smtClean="0">
                <a:latin typeface="Bodoni MT Condensed" pitchFamily="18" charset="0"/>
              </a:rPr>
              <a:t>W modelu CMY równe ilości trzech barw podstawowych (</a:t>
            </a:r>
            <a:r>
              <a:rPr lang="pl-PL" sz="2200" dirty="0" err="1" smtClean="0">
                <a:latin typeface="Bodoni MT Condensed" pitchFamily="18" charset="0"/>
              </a:rPr>
              <a:t>c=m=y</a:t>
            </a:r>
            <a:r>
              <a:rPr lang="pl-PL" sz="2200" dirty="0" smtClean="0">
                <a:latin typeface="Bodoni MT Condensed" pitchFamily="18" charset="0"/>
              </a:rPr>
              <a:t>) tworzą neutralną szarość, która w modelu CMYK jest generowana </a:t>
            </a:r>
            <a:r>
              <a:rPr lang="pl-PL" sz="2200" u="sng" dirty="0" smtClean="0">
                <a:effectLst>
                  <a:outerShdw blurRad="38100" dist="38100" dir="2700000" algn="tl">
                    <a:srgbClr val="000000">
                      <a:alpha val="43137"/>
                    </a:srgbClr>
                  </a:outerShdw>
                </a:effectLst>
                <a:latin typeface="Bodoni MT Condensed" pitchFamily="18" charset="0"/>
              </a:rPr>
              <a:t>przez czwartą barwę podstawową K </a:t>
            </a:r>
            <a:r>
              <a:rPr lang="pl-PL" sz="2200" dirty="0" err="1" smtClean="0">
                <a:latin typeface="Bodoni MT Condensed" pitchFamily="18" charset="0"/>
              </a:rPr>
              <a:t>(blac</a:t>
            </a:r>
            <a:r>
              <a:rPr lang="pl-PL" sz="2200" dirty="0" smtClean="0">
                <a:latin typeface="Bodoni MT Condensed" pitchFamily="18" charset="0"/>
              </a:rPr>
              <a:t>K - czarny).</a:t>
            </a:r>
            <a:endParaRPr lang="pl-PL" sz="2200" dirty="0">
              <a:latin typeface="Bodoni MT Condensed" pitchFamily="18" charset="0"/>
            </a:endParaRPr>
          </a:p>
        </p:txBody>
      </p:sp>
      <p:sp>
        <p:nvSpPr>
          <p:cNvPr id="13" name="Prostokąt 12"/>
          <p:cNvSpPr/>
          <p:nvPr/>
        </p:nvSpPr>
        <p:spPr>
          <a:xfrm>
            <a:off x="4714876" y="3214686"/>
            <a:ext cx="2143124" cy="738664"/>
          </a:xfrm>
          <a:prstGeom prst="rect">
            <a:avLst/>
          </a:prstGeom>
        </p:spPr>
        <p:txBody>
          <a:bodyPr wrap="square">
            <a:spAutoFit/>
          </a:bodyPr>
          <a:lstStyle/>
          <a:p>
            <a:endParaRPr lang="pl-PL" dirty="0" smtClean="0"/>
          </a:p>
          <a:p>
            <a:r>
              <a:rPr lang="pl-PL" sz="2400" dirty="0" smtClean="0">
                <a:latin typeface="Bodoni MT Condensed" pitchFamily="18" charset="0"/>
              </a:rPr>
              <a:t>Barwy podstawowe</a:t>
            </a:r>
            <a:r>
              <a:rPr lang="pl-PL" dirty="0" smtClean="0"/>
              <a:t>:</a:t>
            </a:r>
            <a:endParaRPr lang="pl-PL" dirty="0"/>
          </a:p>
        </p:txBody>
      </p:sp>
    </p:spTree>
  </p:cSld>
  <p:clrMapOvr>
    <a:masterClrMapping/>
  </p:clrMapOvr>
  <p:transition spd="med"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1571612"/>
            <a:ext cx="8572560" cy="1323439"/>
          </a:xfrm>
          <a:prstGeom prst="rect">
            <a:avLst/>
          </a:prstGeom>
        </p:spPr>
        <p:txBody>
          <a:bodyPr wrap="square">
            <a:spAutoFit/>
          </a:bodyPr>
          <a:lstStyle/>
          <a:p>
            <a:pPr algn="ctr"/>
            <a:r>
              <a:rPr lang="pl-PL" sz="4000" b="1" dirty="0" smtClean="0">
                <a:solidFill>
                  <a:srgbClr val="D60093"/>
                </a:solidFill>
                <a:latin typeface="Bodoni MT Condensed" pitchFamily="18" charset="0"/>
              </a:rPr>
              <a:t>CMY</a:t>
            </a:r>
            <a:r>
              <a:rPr lang="es-ES" sz="4000" b="1" dirty="0" smtClean="0">
                <a:solidFill>
                  <a:srgbClr val="D60093"/>
                </a:solidFill>
                <a:latin typeface="Bodoni MT Condensed" pitchFamily="18" charset="0"/>
              </a:rPr>
              <a:t> →</a:t>
            </a:r>
            <a:r>
              <a:rPr lang="pl-PL" sz="4000" b="1" dirty="0" smtClean="0">
                <a:solidFill>
                  <a:srgbClr val="D60093"/>
                </a:solidFill>
                <a:latin typeface="Bodoni MT Condensed" pitchFamily="18" charset="0"/>
              </a:rPr>
              <a:t> CMYK</a:t>
            </a:r>
          </a:p>
          <a:p>
            <a:endParaRPr lang="pl-PL" sz="2000" dirty="0" smtClean="0">
              <a:latin typeface="Times New Roman CE" charset="-18"/>
            </a:endParaRPr>
          </a:p>
          <a:p>
            <a:endParaRPr lang="pl-PL" sz="2000" b="1" dirty="0" smtClean="0">
              <a:solidFill>
                <a:srgbClr val="D60093"/>
              </a:solidFill>
              <a:latin typeface="Bodoni MT Condensed" pitchFamily="18" charset="0"/>
            </a:endParaRPr>
          </a:p>
        </p:txBody>
      </p:sp>
      <p:sp>
        <p:nvSpPr>
          <p:cNvPr id="2" name="Tytuł 1"/>
          <p:cNvSpPr>
            <a:spLocks noGrp="1"/>
          </p:cNvSpPr>
          <p:nvPr>
            <p:ph type="title"/>
          </p:nvPr>
        </p:nvSpPr>
        <p:spPr>
          <a:xfrm>
            <a:off x="3214678"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grpSp>
        <p:nvGrpSpPr>
          <p:cNvPr id="10" name="Group 3"/>
          <p:cNvGrpSpPr>
            <a:grpSpLocks/>
          </p:cNvGrpSpPr>
          <p:nvPr/>
        </p:nvGrpSpPr>
        <p:grpSpPr bwMode="auto">
          <a:xfrm>
            <a:off x="785786" y="2714620"/>
            <a:ext cx="7162800" cy="2819400"/>
            <a:chOff x="432" y="1728"/>
            <a:chExt cx="4512" cy="1776"/>
          </a:xfrm>
        </p:grpSpPr>
        <p:sp>
          <p:nvSpPr>
            <p:cNvPr id="14" name="Line 4"/>
            <p:cNvSpPr>
              <a:spLocks noChangeShapeType="1"/>
            </p:cNvSpPr>
            <p:nvPr/>
          </p:nvSpPr>
          <p:spPr bwMode="auto">
            <a:xfrm>
              <a:off x="432" y="2016"/>
              <a:ext cx="4512"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pl-PL"/>
            </a:p>
          </p:txBody>
        </p:sp>
        <p:sp>
          <p:nvSpPr>
            <p:cNvPr id="15" name="Line 5"/>
            <p:cNvSpPr>
              <a:spLocks noChangeShapeType="1"/>
            </p:cNvSpPr>
            <p:nvPr/>
          </p:nvSpPr>
          <p:spPr bwMode="auto">
            <a:xfrm>
              <a:off x="1056" y="1728"/>
              <a:ext cx="0" cy="1776"/>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pl-PL"/>
            </a:p>
          </p:txBody>
        </p:sp>
        <p:sp>
          <p:nvSpPr>
            <p:cNvPr id="16" name="Rectangle 6"/>
            <p:cNvSpPr>
              <a:spLocks noChangeArrowheads="1"/>
            </p:cNvSpPr>
            <p:nvPr/>
          </p:nvSpPr>
          <p:spPr bwMode="auto">
            <a:xfrm>
              <a:off x="624" y="2064"/>
              <a:ext cx="384" cy="384"/>
            </a:xfrm>
            <a:prstGeom prst="rect">
              <a:avLst/>
            </a:prstGeom>
            <a:solidFill>
              <a:srgbClr val="00CC7F"/>
            </a:solidFill>
            <a:ln w="12700">
              <a:solidFill>
                <a:schemeClr val="tx1"/>
              </a:solidFill>
              <a:miter lim="800000"/>
              <a:headEnd type="none" w="sm" len="sm"/>
              <a:tailEnd type="none" w="sm" len="sm"/>
            </a:ln>
            <a:effectLst/>
          </p:spPr>
          <p:txBody>
            <a:bodyPr wrap="none" anchor="ctr"/>
            <a:lstStyle/>
            <a:p>
              <a:pPr algn="ctr" eaLnBrk="1" hangingPunct="1"/>
              <a:endParaRPr lang="pl-PL">
                <a:solidFill>
                  <a:schemeClr val="bg2"/>
                </a:solidFill>
                <a:latin typeface="Times New Roman CE" charset="-18"/>
              </a:endParaRPr>
            </a:p>
          </p:txBody>
        </p:sp>
        <p:sp>
          <p:nvSpPr>
            <p:cNvPr id="17" name="Rectangle 7"/>
            <p:cNvSpPr>
              <a:spLocks noChangeArrowheads="1"/>
            </p:cNvSpPr>
            <p:nvPr/>
          </p:nvSpPr>
          <p:spPr bwMode="auto">
            <a:xfrm>
              <a:off x="624" y="2496"/>
              <a:ext cx="384" cy="384"/>
            </a:xfrm>
            <a:prstGeom prst="rect">
              <a:avLst/>
            </a:prstGeom>
            <a:solidFill>
              <a:srgbClr val="999999"/>
            </a:solidFill>
            <a:ln w="12700">
              <a:solidFill>
                <a:schemeClr val="tx1"/>
              </a:solidFill>
              <a:miter lim="800000"/>
              <a:headEnd type="none" w="sm" len="sm"/>
              <a:tailEnd type="none" w="sm" len="sm"/>
            </a:ln>
            <a:effectLst/>
          </p:spPr>
          <p:txBody>
            <a:bodyPr wrap="none" anchor="ctr"/>
            <a:lstStyle/>
            <a:p>
              <a:pPr algn="ctr" eaLnBrk="1" hangingPunct="1"/>
              <a:endParaRPr lang="pl-PL">
                <a:solidFill>
                  <a:schemeClr val="bg2"/>
                </a:solidFill>
                <a:latin typeface="Times New Roman CE" charset="-18"/>
              </a:endParaRPr>
            </a:p>
          </p:txBody>
        </p:sp>
        <p:sp>
          <p:nvSpPr>
            <p:cNvPr id="18" name="Rectangle 8"/>
            <p:cNvSpPr>
              <a:spLocks noChangeArrowheads="1"/>
            </p:cNvSpPr>
            <p:nvPr/>
          </p:nvSpPr>
          <p:spPr bwMode="auto">
            <a:xfrm>
              <a:off x="624" y="2976"/>
              <a:ext cx="384" cy="384"/>
            </a:xfrm>
            <a:prstGeom prst="rect">
              <a:avLst/>
            </a:prstGeom>
            <a:solidFill>
              <a:srgbClr val="996619"/>
            </a:solidFill>
            <a:ln w="12700">
              <a:solidFill>
                <a:schemeClr val="tx1"/>
              </a:solidFill>
              <a:miter lim="800000"/>
              <a:headEnd type="none" w="sm" len="sm"/>
              <a:tailEnd type="none" w="sm" len="sm"/>
            </a:ln>
            <a:effectLst/>
          </p:spPr>
          <p:txBody>
            <a:bodyPr wrap="none" anchor="ctr"/>
            <a:lstStyle/>
            <a:p>
              <a:pPr algn="ctr" eaLnBrk="1" hangingPunct="1"/>
              <a:endParaRPr lang="pl-PL">
                <a:solidFill>
                  <a:schemeClr val="bg2"/>
                </a:solidFill>
                <a:latin typeface="Times New Roman CE" charset="-18"/>
              </a:endParaRPr>
            </a:p>
          </p:txBody>
        </p:sp>
        <p:sp>
          <p:nvSpPr>
            <p:cNvPr id="19" name="Rectangle 9"/>
            <p:cNvSpPr>
              <a:spLocks noChangeArrowheads="1"/>
            </p:cNvSpPr>
            <p:nvPr/>
          </p:nvSpPr>
          <p:spPr bwMode="auto">
            <a:xfrm>
              <a:off x="1152" y="2496"/>
              <a:ext cx="240" cy="384"/>
            </a:xfrm>
            <a:prstGeom prst="rect">
              <a:avLst/>
            </a:prstGeom>
            <a:noFill/>
            <a:ln w="12700">
              <a:noFill/>
              <a:miter lim="800000"/>
              <a:headEnd type="none" w="sm" len="sm"/>
              <a:tailEnd type="none" w="sm" len="sm"/>
            </a:ln>
            <a:effectLst/>
          </p:spPr>
          <p:txBody>
            <a:bodyPr wrap="none" anchor="ctr"/>
            <a:lstStyle/>
            <a:p>
              <a:pPr eaLnBrk="1" hangingPunct="1"/>
              <a:r>
                <a:rPr lang="pl-PL">
                  <a:latin typeface="Arial" pitchFamily="34" charset="0"/>
                </a:rPr>
                <a:t>(</a:t>
              </a:r>
              <a:endParaRPr lang="pl-PL">
                <a:latin typeface="Times New Roman CE" charset="-18"/>
              </a:endParaRPr>
            </a:p>
          </p:txBody>
        </p:sp>
        <p:sp>
          <p:nvSpPr>
            <p:cNvPr id="20" name="Rectangle 10"/>
            <p:cNvSpPr>
              <a:spLocks noChangeArrowheads="1"/>
            </p:cNvSpPr>
            <p:nvPr/>
          </p:nvSpPr>
          <p:spPr bwMode="auto">
            <a:xfrm>
              <a:off x="1152" y="2064"/>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21" name="Rectangle 11"/>
            <p:cNvSpPr>
              <a:spLocks noChangeArrowheads="1"/>
            </p:cNvSpPr>
            <p:nvPr/>
          </p:nvSpPr>
          <p:spPr bwMode="auto">
            <a:xfrm>
              <a:off x="1152" y="297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22" name="Rectangle 12"/>
            <p:cNvSpPr>
              <a:spLocks noChangeArrowheads="1"/>
            </p:cNvSpPr>
            <p:nvPr/>
          </p:nvSpPr>
          <p:spPr bwMode="auto">
            <a:xfrm>
              <a:off x="1056" y="2304"/>
              <a:ext cx="240" cy="384"/>
            </a:xfrm>
            <a:prstGeom prst="rect">
              <a:avLst/>
            </a:prstGeom>
            <a:noFill/>
            <a:ln w="12700">
              <a:noFill/>
              <a:miter lim="800000"/>
              <a:headEnd type="none" w="sm" len="sm"/>
              <a:tailEnd type="none" w="sm" len="sm"/>
            </a:ln>
            <a:effectLst/>
          </p:spPr>
          <p:txBody>
            <a:bodyPr wrap="none" anchor="ctr"/>
            <a:lstStyle/>
            <a:p>
              <a:pPr eaLnBrk="1" hangingPunct="1"/>
              <a:r>
                <a:rPr lang="pl-PL">
                  <a:latin typeface="Arial" pitchFamily="34" charset="0"/>
                </a:rPr>
                <a:t>+</a:t>
              </a:r>
              <a:endParaRPr lang="pl-PL">
                <a:latin typeface="Times New Roman CE" charset="-18"/>
              </a:endParaRPr>
            </a:p>
          </p:txBody>
        </p:sp>
        <p:sp>
          <p:nvSpPr>
            <p:cNvPr id="23" name="Rectangle 13"/>
            <p:cNvSpPr>
              <a:spLocks noChangeArrowheads="1"/>
            </p:cNvSpPr>
            <p:nvPr/>
          </p:nvSpPr>
          <p:spPr bwMode="auto">
            <a:xfrm>
              <a:off x="1728" y="2064"/>
              <a:ext cx="384" cy="384"/>
            </a:xfrm>
            <a:prstGeom prst="rect">
              <a:avLst/>
            </a:prstGeom>
            <a:solidFill>
              <a:srgbClr val="FF00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0.2</a:t>
              </a:r>
              <a:endParaRPr lang="pl-PL">
                <a:solidFill>
                  <a:schemeClr val="bg2"/>
                </a:solidFill>
                <a:latin typeface="Times New Roman CE" charset="-18"/>
              </a:endParaRPr>
            </a:p>
          </p:txBody>
        </p:sp>
        <p:sp>
          <p:nvSpPr>
            <p:cNvPr id="24" name="Rectangle 14"/>
            <p:cNvSpPr>
              <a:spLocks noChangeArrowheads="1"/>
            </p:cNvSpPr>
            <p:nvPr/>
          </p:nvSpPr>
          <p:spPr bwMode="auto">
            <a:xfrm>
              <a:off x="1296" y="2496"/>
              <a:ext cx="384" cy="384"/>
            </a:xfrm>
            <a:prstGeom prst="rect">
              <a:avLst/>
            </a:prstGeom>
            <a:solidFill>
              <a:srgbClr val="00FF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0.4</a:t>
              </a:r>
              <a:endParaRPr lang="pl-PL">
                <a:solidFill>
                  <a:schemeClr val="bg2"/>
                </a:solidFill>
                <a:latin typeface="Times New Roman CE" charset="-18"/>
              </a:endParaRPr>
            </a:p>
          </p:txBody>
        </p:sp>
        <p:sp>
          <p:nvSpPr>
            <p:cNvPr id="25" name="Rectangle 15"/>
            <p:cNvSpPr>
              <a:spLocks noChangeArrowheads="1"/>
            </p:cNvSpPr>
            <p:nvPr/>
          </p:nvSpPr>
          <p:spPr bwMode="auto">
            <a:xfrm>
              <a:off x="1296" y="2976"/>
              <a:ext cx="384" cy="384"/>
            </a:xfrm>
            <a:prstGeom prst="rect">
              <a:avLst/>
            </a:prstGeom>
            <a:solidFill>
              <a:srgbClr val="00FF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0.4</a:t>
              </a:r>
              <a:endParaRPr lang="pl-PL">
                <a:solidFill>
                  <a:schemeClr val="bg2"/>
                </a:solidFill>
                <a:latin typeface="Times New Roman CE" charset="-18"/>
              </a:endParaRPr>
            </a:p>
          </p:txBody>
        </p:sp>
        <p:sp>
          <p:nvSpPr>
            <p:cNvPr id="26" name="Rectangle 16"/>
            <p:cNvSpPr>
              <a:spLocks noChangeArrowheads="1"/>
            </p:cNvSpPr>
            <p:nvPr/>
          </p:nvSpPr>
          <p:spPr bwMode="auto">
            <a:xfrm>
              <a:off x="1728" y="2496"/>
              <a:ext cx="384" cy="384"/>
            </a:xfrm>
            <a:prstGeom prst="rect">
              <a:avLst/>
            </a:prstGeom>
            <a:solidFill>
              <a:srgbClr val="FF00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0.4</a:t>
              </a:r>
              <a:endParaRPr lang="pl-PL">
                <a:solidFill>
                  <a:schemeClr val="bg2"/>
                </a:solidFill>
                <a:latin typeface="Times New Roman CE" charset="-18"/>
              </a:endParaRPr>
            </a:p>
          </p:txBody>
        </p:sp>
        <p:sp>
          <p:nvSpPr>
            <p:cNvPr id="27" name="Rectangle 17"/>
            <p:cNvSpPr>
              <a:spLocks noChangeArrowheads="1"/>
            </p:cNvSpPr>
            <p:nvPr/>
          </p:nvSpPr>
          <p:spPr bwMode="auto">
            <a:xfrm>
              <a:off x="2160" y="2064"/>
              <a:ext cx="384" cy="384"/>
            </a:xfrm>
            <a:prstGeom prst="rect">
              <a:avLst/>
            </a:prstGeom>
            <a:solidFill>
              <a:srgbClr val="FAF400"/>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0.5</a:t>
              </a:r>
              <a:endParaRPr lang="pl-PL">
                <a:solidFill>
                  <a:schemeClr val="bg2"/>
                </a:solidFill>
                <a:latin typeface="Times New Roman CE" charset="-18"/>
              </a:endParaRPr>
            </a:p>
          </p:txBody>
        </p:sp>
        <p:sp>
          <p:nvSpPr>
            <p:cNvPr id="28" name="Rectangle 18"/>
            <p:cNvSpPr>
              <a:spLocks noChangeArrowheads="1"/>
            </p:cNvSpPr>
            <p:nvPr/>
          </p:nvSpPr>
          <p:spPr bwMode="auto">
            <a:xfrm>
              <a:off x="1728" y="2976"/>
              <a:ext cx="384" cy="384"/>
            </a:xfrm>
            <a:prstGeom prst="rect">
              <a:avLst/>
            </a:prstGeom>
            <a:solidFill>
              <a:srgbClr val="FF00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0.6</a:t>
              </a:r>
              <a:endParaRPr lang="pl-PL">
                <a:solidFill>
                  <a:schemeClr val="bg2"/>
                </a:solidFill>
                <a:latin typeface="Times New Roman CE" charset="-18"/>
              </a:endParaRPr>
            </a:p>
          </p:txBody>
        </p:sp>
        <p:sp>
          <p:nvSpPr>
            <p:cNvPr id="29" name="Rectangle 19"/>
            <p:cNvSpPr>
              <a:spLocks noChangeArrowheads="1"/>
            </p:cNvSpPr>
            <p:nvPr/>
          </p:nvSpPr>
          <p:spPr bwMode="auto">
            <a:xfrm>
              <a:off x="2160" y="2496"/>
              <a:ext cx="384" cy="384"/>
            </a:xfrm>
            <a:prstGeom prst="rect">
              <a:avLst/>
            </a:prstGeom>
            <a:solidFill>
              <a:srgbClr val="FAF400"/>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0.4</a:t>
              </a:r>
              <a:endParaRPr lang="pl-PL">
                <a:solidFill>
                  <a:schemeClr val="bg2"/>
                </a:solidFill>
                <a:latin typeface="Times New Roman CE" charset="-18"/>
              </a:endParaRPr>
            </a:p>
          </p:txBody>
        </p:sp>
        <p:sp>
          <p:nvSpPr>
            <p:cNvPr id="30" name="Rectangle 20"/>
            <p:cNvSpPr>
              <a:spLocks noChangeArrowheads="1"/>
            </p:cNvSpPr>
            <p:nvPr/>
          </p:nvSpPr>
          <p:spPr bwMode="auto">
            <a:xfrm>
              <a:off x="2160" y="2976"/>
              <a:ext cx="384" cy="384"/>
            </a:xfrm>
            <a:prstGeom prst="rect">
              <a:avLst/>
            </a:prstGeom>
            <a:solidFill>
              <a:srgbClr val="FAF400"/>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0.9</a:t>
              </a:r>
              <a:endParaRPr lang="pl-PL">
                <a:solidFill>
                  <a:schemeClr val="bg2"/>
                </a:solidFill>
                <a:latin typeface="Times New Roman CE" charset="-18"/>
              </a:endParaRPr>
            </a:p>
          </p:txBody>
        </p:sp>
        <p:sp>
          <p:nvSpPr>
            <p:cNvPr id="31" name="Line 21"/>
            <p:cNvSpPr>
              <a:spLocks noChangeShapeType="1"/>
            </p:cNvSpPr>
            <p:nvPr/>
          </p:nvSpPr>
          <p:spPr bwMode="auto">
            <a:xfrm>
              <a:off x="1152" y="2928"/>
              <a:ext cx="1488"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pl-PL"/>
            </a:p>
          </p:txBody>
        </p:sp>
        <p:sp>
          <p:nvSpPr>
            <p:cNvPr id="32" name="Text Box 22"/>
            <p:cNvSpPr txBox="1">
              <a:spLocks noChangeArrowheads="1"/>
            </p:cNvSpPr>
            <p:nvPr/>
          </p:nvSpPr>
          <p:spPr bwMode="auto">
            <a:xfrm>
              <a:off x="1152" y="1728"/>
              <a:ext cx="1392" cy="33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dirty="0">
                  <a:solidFill>
                    <a:schemeClr val="tx2"/>
                  </a:solidFill>
                  <a:latin typeface="Times New Roman CE" charset="-18"/>
                </a:rPr>
                <a:t>     </a:t>
              </a:r>
              <a:r>
                <a:rPr lang="pl-PL" sz="2800" dirty="0">
                  <a:latin typeface="Bodoni MT Condensed" pitchFamily="18" charset="0"/>
                </a:rPr>
                <a:t>C      M     Y</a:t>
              </a:r>
            </a:p>
          </p:txBody>
        </p:sp>
        <p:sp>
          <p:nvSpPr>
            <p:cNvPr id="33" name="Rectangle 23"/>
            <p:cNvSpPr>
              <a:spLocks noChangeArrowheads="1"/>
            </p:cNvSpPr>
            <p:nvPr/>
          </p:nvSpPr>
          <p:spPr bwMode="auto">
            <a:xfrm>
              <a:off x="2544" y="249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34" name="Rectangle 24"/>
            <p:cNvSpPr>
              <a:spLocks noChangeArrowheads="1"/>
            </p:cNvSpPr>
            <p:nvPr/>
          </p:nvSpPr>
          <p:spPr bwMode="auto">
            <a:xfrm>
              <a:off x="2544" y="2064"/>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35" name="Rectangle 25"/>
            <p:cNvSpPr>
              <a:spLocks noChangeArrowheads="1"/>
            </p:cNvSpPr>
            <p:nvPr/>
          </p:nvSpPr>
          <p:spPr bwMode="auto">
            <a:xfrm>
              <a:off x="2544" y="297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36" name="Rectangle 26"/>
            <p:cNvSpPr>
              <a:spLocks noChangeArrowheads="1"/>
            </p:cNvSpPr>
            <p:nvPr/>
          </p:nvSpPr>
          <p:spPr bwMode="auto">
            <a:xfrm>
              <a:off x="2880" y="249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37" name="Rectangle 27"/>
            <p:cNvSpPr>
              <a:spLocks noChangeArrowheads="1"/>
            </p:cNvSpPr>
            <p:nvPr/>
          </p:nvSpPr>
          <p:spPr bwMode="auto">
            <a:xfrm>
              <a:off x="2880" y="2064"/>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38" name="Rectangle 28"/>
            <p:cNvSpPr>
              <a:spLocks noChangeArrowheads="1"/>
            </p:cNvSpPr>
            <p:nvPr/>
          </p:nvSpPr>
          <p:spPr bwMode="auto">
            <a:xfrm>
              <a:off x="2880" y="297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39" name="Rectangle 29"/>
            <p:cNvSpPr>
              <a:spLocks noChangeArrowheads="1"/>
            </p:cNvSpPr>
            <p:nvPr/>
          </p:nvSpPr>
          <p:spPr bwMode="auto">
            <a:xfrm>
              <a:off x="2784" y="2304"/>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40" name="Rectangle 30"/>
            <p:cNvSpPr>
              <a:spLocks noChangeArrowheads="1"/>
            </p:cNvSpPr>
            <p:nvPr/>
          </p:nvSpPr>
          <p:spPr bwMode="auto">
            <a:xfrm>
              <a:off x="3456" y="2064"/>
              <a:ext cx="384" cy="384"/>
            </a:xfrm>
            <a:prstGeom prst="rect">
              <a:avLst/>
            </a:prstGeom>
            <a:solidFill>
              <a:srgbClr val="FF00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0.2</a:t>
              </a:r>
              <a:endParaRPr lang="pl-PL">
                <a:solidFill>
                  <a:schemeClr val="bg2"/>
                </a:solidFill>
                <a:latin typeface="Times New Roman CE" charset="-18"/>
              </a:endParaRPr>
            </a:p>
          </p:txBody>
        </p:sp>
        <p:sp>
          <p:nvSpPr>
            <p:cNvPr id="41" name="Rectangle 31"/>
            <p:cNvSpPr>
              <a:spLocks noChangeArrowheads="1"/>
            </p:cNvSpPr>
            <p:nvPr/>
          </p:nvSpPr>
          <p:spPr bwMode="auto">
            <a:xfrm>
              <a:off x="4320" y="2496"/>
              <a:ext cx="384" cy="384"/>
            </a:xfrm>
            <a:prstGeom prst="rect">
              <a:avLst/>
            </a:prstGeom>
            <a:solidFill>
              <a:schemeClr val="tx1">
                <a:lumMod val="75000"/>
                <a:lumOff val="25000"/>
              </a:schemeClr>
            </a:solidFill>
            <a:ln w="12700">
              <a:noFill/>
              <a:miter lim="800000"/>
              <a:headEnd type="none" w="sm" len="sm"/>
              <a:tailEnd type="none" w="sm" len="sm"/>
            </a:ln>
            <a:effectLst/>
          </p:spPr>
          <p:txBody>
            <a:bodyPr wrap="none" anchor="ctr"/>
            <a:lstStyle/>
            <a:p>
              <a:pPr algn="ctr" eaLnBrk="1" hangingPunct="1"/>
              <a:r>
                <a:rPr lang="pl-PL" b="1" dirty="0">
                  <a:latin typeface="Arial" pitchFamily="34" charset="0"/>
                </a:rPr>
                <a:t>0.4</a:t>
              </a:r>
              <a:endParaRPr lang="pl-PL" dirty="0">
                <a:latin typeface="Times New Roman CE" charset="-18"/>
              </a:endParaRPr>
            </a:p>
          </p:txBody>
        </p:sp>
        <p:sp>
          <p:nvSpPr>
            <p:cNvPr id="42" name="Rectangle 32"/>
            <p:cNvSpPr>
              <a:spLocks noChangeArrowheads="1"/>
            </p:cNvSpPr>
            <p:nvPr/>
          </p:nvSpPr>
          <p:spPr bwMode="auto">
            <a:xfrm>
              <a:off x="3888" y="2064"/>
              <a:ext cx="384" cy="384"/>
            </a:xfrm>
            <a:prstGeom prst="rect">
              <a:avLst/>
            </a:prstGeom>
            <a:solidFill>
              <a:srgbClr val="FAF400"/>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0.5</a:t>
              </a:r>
              <a:endParaRPr lang="pl-PL">
                <a:solidFill>
                  <a:schemeClr val="bg2"/>
                </a:solidFill>
                <a:latin typeface="Times New Roman CE" charset="-18"/>
              </a:endParaRPr>
            </a:p>
          </p:txBody>
        </p:sp>
        <p:sp>
          <p:nvSpPr>
            <p:cNvPr id="43" name="Rectangle 33"/>
            <p:cNvSpPr>
              <a:spLocks noChangeArrowheads="1"/>
            </p:cNvSpPr>
            <p:nvPr/>
          </p:nvSpPr>
          <p:spPr bwMode="auto">
            <a:xfrm>
              <a:off x="3456" y="2976"/>
              <a:ext cx="384" cy="384"/>
            </a:xfrm>
            <a:prstGeom prst="rect">
              <a:avLst/>
            </a:prstGeom>
            <a:solidFill>
              <a:srgbClr val="FF00FF"/>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0.2</a:t>
              </a:r>
              <a:endParaRPr lang="pl-PL">
                <a:solidFill>
                  <a:schemeClr val="bg2"/>
                </a:solidFill>
                <a:latin typeface="Times New Roman CE" charset="-18"/>
              </a:endParaRPr>
            </a:p>
          </p:txBody>
        </p:sp>
        <p:sp>
          <p:nvSpPr>
            <p:cNvPr id="44" name="Rectangle 34"/>
            <p:cNvSpPr>
              <a:spLocks noChangeArrowheads="1"/>
            </p:cNvSpPr>
            <p:nvPr/>
          </p:nvSpPr>
          <p:spPr bwMode="auto">
            <a:xfrm>
              <a:off x="3888" y="2976"/>
              <a:ext cx="384" cy="384"/>
            </a:xfrm>
            <a:prstGeom prst="rect">
              <a:avLst/>
            </a:prstGeom>
            <a:solidFill>
              <a:srgbClr val="FAF400"/>
            </a:solidFill>
            <a:ln w="12700">
              <a:solidFill>
                <a:schemeClr val="tx1"/>
              </a:solidFill>
              <a:miter lim="800000"/>
              <a:headEnd type="none" w="sm" len="sm"/>
              <a:tailEnd type="none" w="sm" len="sm"/>
            </a:ln>
            <a:effectLst/>
          </p:spPr>
          <p:txBody>
            <a:bodyPr wrap="none" anchor="ctr"/>
            <a:lstStyle/>
            <a:p>
              <a:pPr algn="ctr" eaLnBrk="1" hangingPunct="1"/>
              <a:r>
                <a:rPr lang="pl-PL" b="1">
                  <a:solidFill>
                    <a:schemeClr val="bg2"/>
                  </a:solidFill>
                  <a:latin typeface="Arial" pitchFamily="34" charset="0"/>
                </a:rPr>
                <a:t>0.5</a:t>
              </a:r>
              <a:endParaRPr lang="pl-PL">
                <a:solidFill>
                  <a:schemeClr val="bg2"/>
                </a:solidFill>
                <a:latin typeface="Times New Roman CE" charset="-18"/>
              </a:endParaRPr>
            </a:p>
          </p:txBody>
        </p:sp>
        <p:sp>
          <p:nvSpPr>
            <p:cNvPr id="45" name="Line 35"/>
            <p:cNvSpPr>
              <a:spLocks noChangeShapeType="1"/>
            </p:cNvSpPr>
            <p:nvPr/>
          </p:nvSpPr>
          <p:spPr bwMode="auto">
            <a:xfrm>
              <a:off x="2880" y="2928"/>
              <a:ext cx="192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pl-PL"/>
            </a:p>
          </p:txBody>
        </p:sp>
        <p:sp>
          <p:nvSpPr>
            <p:cNvPr id="46" name="Text Box 36"/>
            <p:cNvSpPr txBox="1">
              <a:spLocks noChangeArrowheads="1"/>
            </p:cNvSpPr>
            <p:nvPr/>
          </p:nvSpPr>
          <p:spPr bwMode="auto">
            <a:xfrm>
              <a:off x="2880" y="1728"/>
              <a:ext cx="1824" cy="33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dirty="0">
                  <a:solidFill>
                    <a:schemeClr val="tx2"/>
                  </a:solidFill>
                  <a:latin typeface="Times New Roman CE" charset="-18"/>
                </a:rPr>
                <a:t>     </a:t>
              </a:r>
              <a:r>
                <a:rPr lang="pl-PL" sz="2800" dirty="0">
                  <a:latin typeface="Bodoni MT Condensed" pitchFamily="18" charset="0"/>
                </a:rPr>
                <a:t>C      M     Y      K</a:t>
              </a:r>
            </a:p>
          </p:txBody>
        </p:sp>
        <p:sp>
          <p:nvSpPr>
            <p:cNvPr id="47" name="Rectangle 37"/>
            <p:cNvSpPr>
              <a:spLocks noChangeArrowheads="1"/>
            </p:cNvSpPr>
            <p:nvPr/>
          </p:nvSpPr>
          <p:spPr bwMode="auto">
            <a:xfrm>
              <a:off x="4704" y="249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48" name="Rectangle 38"/>
            <p:cNvSpPr>
              <a:spLocks noChangeArrowheads="1"/>
            </p:cNvSpPr>
            <p:nvPr/>
          </p:nvSpPr>
          <p:spPr bwMode="auto">
            <a:xfrm>
              <a:off x="4704" y="2064"/>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49" name="Rectangle 39"/>
            <p:cNvSpPr>
              <a:spLocks noChangeArrowheads="1"/>
            </p:cNvSpPr>
            <p:nvPr/>
          </p:nvSpPr>
          <p:spPr bwMode="auto">
            <a:xfrm>
              <a:off x="4704" y="2976"/>
              <a:ext cx="240" cy="384"/>
            </a:xfrm>
            <a:prstGeom prst="rect">
              <a:avLst/>
            </a:prstGeom>
            <a:noFill/>
            <a:ln w="12700">
              <a:noFill/>
              <a:miter lim="800000"/>
              <a:headEnd type="none" w="sm" len="sm"/>
              <a:tailEnd type="none" w="sm" len="sm"/>
            </a:ln>
            <a:effectLst/>
          </p:spPr>
          <p:txBody>
            <a:bodyPr wrap="none" anchor="ctr"/>
            <a:lstStyle/>
            <a:p>
              <a:pPr eaLnBrk="1" hangingPunct="1"/>
              <a:r>
                <a:rPr lang="pl-PL" dirty="0">
                  <a:latin typeface="Arial" pitchFamily="34" charset="0"/>
                </a:rPr>
                <a:t>)</a:t>
              </a:r>
              <a:endParaRPr lang="pl-PL" dirty="0">
                <a:latin typeface="Times New Roman CE" charset="-18"/>
              </a:endParaRPr>
            </a:p>
          </p:txBody>
        </p:sp>
        <p:sp>
          <p:nvSpPr>
            <p:cNvPr id="50" name="Rectangle 40"/>
            <p:cNvSpPr>
              <a:spLocks noChangeArrowheads="1"/>
            </p:cNvSpPr>
            <p:nvPr/>
          </p:nvSpPr>
          <p:spPr bwMode="auto">
            <a:xfrm>
              <a:off x="4320" y="2976"/>
              <a:ext cx="384" cy="384"/>
            </a:xfrm>
            <a:prstGeom prst="rect">
              <a:avLst/>
            </a:prstGeom>
            <a:solidFill>
              <a:schemeClr val="tx1">
                <a:lumMod val="75000"/>
                <a:lumOff val="25000"/>
              </a:schemeClr>
            </a:solidFill>
            <a:ln w="12700">
              <a:noFill/>
              <a:miter lim="800000"/>
              <a:headEnd type="none" w="sm" len="sm"/>
              <a:tailEnd type="none" w="sm" len="sm"/>
            </a:ln>
            <a:effectLst/>
          </p:spPr>
          <p:txBody>
            <a:bodyPr wrap="none" anchor="ctr"/>
            <a:lstStyle/>
            <a:p>
              <a:pPr algn="ctr" eaLnBrk="1" hangingPunct="1"/>
              <a:r>
                <a:rPr lang="pl-PL" b="1" dirty="0">
                  <a:latin typeface="Arial" pitchFamily="34" charset="0"/>
                </a:rPr>
                <a:t>0.4</a:t>
              </a:r>
              <a:endParaRPr lang="pl-PL" dirty="0">
                <a:latin typeface="Times New Roman CE" charset="-18"/>
              </a:endParaRPr>
            </a:p>
          </p:txBody>
        </p:sp>
        <p:sp>
          <p:nvSpPr>
            <p:cNvPr id="51" name="Line 41"/>
            <p:cNvSpPr>
              <a:spLocks noChangeShapeType="1"/>
            </p:cNvSpPr>
            <p:nvPr/>
          </p:nvSpPr>
          <p:spPr bwMode="auto">
            <a:xfrm>
              <a:off x="2784" y="1728"/>
              <a:ext cx="0" cy="1776"/>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pl-PL"/>
            </a:p>
          </p:txBody>
        </p:sp>
      </p:grpSp>
      <p:sp>
        <p:nvSpPr>
          <p:cNvPr id="52" name="Prostokąt 51"/>
          <p:cNvSpPr/>
          <p:nvPr/>
        </p:nvSpPr>
        <p:spPr>
          <a:xfrm>
            <a:off x="2285984" y="5929330"/>
            <a:ext cx="4572000" cy="461665"/>
          </a:xfrm>
          <a:prstGeom prst="rect">
            <a:avLst/>
          </a:prstGeom>
        </p:spPr>
        <p:txBody>
          <a:bodyPr>
            <a:spAutoFit/>
          </a:bodyPr>
          <a:lstStyle/>
          <a:p>
            <a:r>
              <a:rPr lang="es-ES" sz="2400" dirty="0" smtClean="0">
                <a:latin typeface="Bodoni MT Condensed" pitchFamily="18" charset="0"/>
              </a:rPr>
              <a:t>CMY = (c, m, y) →CMYK = (c -k, m -k, y -k, k)</a:t>
            </a:r>
          </a:p>
        </p:txBody>
      </p:sp>
    </p:spTree>
  </p:cSld>
  <p:clrMapOvr>
    <a:masterClrMapping/>
  </p:clrMapOvr>
  <p:transition spd="med"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Szkoła\MULTIMEDIA\grafika komp\praca multimedia\cmyk.jpg"/>
          <p:cNvPicPr>
            <a:picLocks noChangeAspect="1" noChangeArrowheads="1"/>
          </p:cNvPicPr>
          <p:nvPr/>
        </p:nvPicPr>
        <p:blipFill>
          <a:blip r:embed="rId2"/>
          <a:srcRect/>
          <a:stretch>
            <a:fillRect/>
          </a:stretch>
        </p:blipFill>
        <p:spPr bwMode="auto">
          <a:xfrm>
            <a:off x="5715008" y="3703420"/>
            <a:ext cx="3193547" cy="2940266"/>
          </a:xfrm>
          <a:prstGeom prst="rect">
            <a:avLst/>
          </a:prstGeom>
          <a:noFill/>
          <a:effectLst>
            <a:softEdge rad="317500"/>
          </a:effectLst>
        </p:spPr>
      </p:pic>
      <p:sp>
        <p:nvSpPr>
          <p:cNvPr id="5" name="Prostokąt 4"/>
          <p:cNvSpPr/>
          <p:nvPr/>
        </p:nvSpPr>
        <p:spPr>
          <a:xfrm>
            <a:off x="357158" y="1785926"/>
            <a:ext cx="8572560" cy="4524315"/>
          </a:xfrm>
          <a:prstGeom prst="rect">
            <a:avLst/>
          </a:prstGeom>
        </p:spPr>
        <p:txBody>
          <a:bodyPr wrap="square">
            <a:spAutoFit/>
          </a:bodyPr>
          <a:lstStyle/>
          <a:p>
            <a:pPr>
              <a:spcBef>
                <a:spcPct val="30000"/>
              </a:spcBef>
            </a:pPr>
            <a:r>
              <a:rPr lang="pl-PL" sz="2800" b="1" dirty="0" smtClean="0">
                <a:solidFill>
                  <a:srgbClr val="D60093"/>
                </a:solidFill>
                <a:latin typeface="Bodoni MT Condensed" pitchFamily="18" charset="0"/>
              </a:rPr>
              <a:t>Model CMYK</a:t>
            </a:r>
            <a:endParaRPr lang="pl-PL" sz="2000" b="1" dirty="0" smtClean="0">
              <a:solidFill>
                <a:srgbClr val="D60093"/>
              </a:solidFill>
              <a:latin typeface="Bodoni MT Condensed" pitchFamily="18" charset="0"/>
            </a:endParaRPr>
          </a:p>
          <a:p>
            <a:r>
              <a:rPr lang="pl-PL" sz="2000" dirty="0" smtClean="0">
                <a:latin typeface="Bodoni MT Condensed" pitchFamily="18" charset="0"/>
              </a:rPr>
              <a:t>Zestaw czterech podstawowych kolorów farb drukarskich stosowanych powszechnie w druku kolorowym </a:t>
            </a:r>
          </a:p>
          <a:p>
            <a:r>
              <a:rPr lang="pl-PL" sz="2000" dirty="0" smtClean="0">
                <a:latin typeface="Bodoni MT Condensed" pitchFamily="18" charset="0"/>
              </a:rPr>
              <a:t>w poligrafii i metodach pokrewnych (atramenty, tonery i inne materiały barwiące w drukarkach komputerowych,</a:t>
            </a:r>
          </a:p>
          <a:p>
            <a:r>
              <a:rPr lang="pl-PL" sz="2000" dirty="0" smtClean="0">
                <a:latin typeface="Bodoni MT Condensed" pitchFamily="18" charset="0"/>
              </a:rPr>
              <a:t>kserokopiarkach itp.). </a:t>
            </a:r>
          </a:p>
          <a:p>
            <a:r>
              <a:rPr lang="pl-PL" sz="2000" dirty="0" smtClean="0">
                <a:latin typeface="Bodoni MT Condensed" pitchFamily="18" charset="0"/>
              </a:rPr>
              <a:t>Na zestaw tych kolorów mówi się również barwy procesowe lub kolory </a:t>
            </a:r>
            <a:r>
              <a:rPr lang="pl-PL" sz="2000" dirty="0" err="1" smtClean="0">
                <a:latin typeface="Bodoni MT Condensed" pitchFamily="18" charset="0"/>
              </a:rPr>
              <a:t>triadowe</a:t>
            </a:r>
            <a:r>
              <a:rPr lang="pl-PL" sz="2000" dirty="0" smtClean="0">
                <a:latin typeface="Bodoni MT Condensed" pitchFamily="18" charset="0"/>
              </a:rPr>
              <a:t> </a:t>
            </a:r>
          </a:p>
          <a:p>
            <a:r>
              <a:rPr lang="pl-PL" sz="2000" dirty="0" smtClean="0">
                <a:latin typeface="Bodoni MT Condensed" pitchFamily="18" charset="0"/>
              </a:rPr>
              <a:t>(kolor i barwa w jęz. polskim to synonimy). </a:t>
            </a:r>
          </a:p>
          <a:p>
            <a:r>
              <a:rPr lang="pl-PL" sz="2000" dirty="0" smtClean="0">
                <a:latin typeface="Bodoni MT Condensed" pitchFamily="18" charset="0"/>
              </a:rPr>
              <a:t>CMYK to jednocześnie jedna z przestrzeni barw w pracy z grafiką komputerową.</a:t>
            </a:r>
          </a:p>
          <a:p>
            <a:r>
              <a:rPr lang="pl-PL" sz="2000" b="1" dirty="0" smtClean="0">
                <a:latin typeface="Bodoni MT Condensed" pitchFamily="18" charset="0"/>
              </a:rPr>
              <a:t>C </a:t>
            </a:r>
            <a:r>
              <a:rPr lang="pl-PL" sz="2000" dirty="0" smtClean="0">
                <a:latin typeface="Bodoni MT Condensed" pitchFamily="18" charset="0"/>
              </a:rPr>
              <a:t>cyjan (ang. </a:t>
            </a:r>
            <a:r>
              <a:rPr lang="pl-PL" sz="2000" dirty="0" err="1" smtClean="0">
                <a:latin typeface="Bodoni MT Condensed" pitchFamily="18" charset="0"/>
              </a:rPr>
              <a:t>Cyan</a:t>
            </a:r>
            <a:r>
              <a:rPr lang="pl-PL" sz="2000" dirty="0" smtClean="0">
                <a:latin typeface="Bodoni MT Condensed" pitchFamily="18" charset="0"/>
              </a:rPr>
              <a:t>)</a:t>
            </a:r>
          </a:p>
          <a:p>
            <a:r>
              <a:rPr lang="pl-PL" sz="2000" b="1" dirty="0" smtClean="0">
                <a:latin typeface="Bodoni MT Condensed" pitchFamily="18" charset="0"/>
              </a:rPr>
              <a:t>M </a:t>
            </a:r>
            <a:r>
              <a:rPr lang="pl-PL" sz="2000" dirty="0" err="1" smtClean="0">
                <a:latin typeface="Bodoni MT Condensed" pitchFamily="18" charset="0"/>
              </a:rPr>
              <a:t>magenta</a:t>
            </a:r>
            <a:r>
              <a:rPr lang="pl-PL" sz="2000" dirty="0" smtClean="0">
                <a:latin typeface="Bodoni MT Condensed" pitchFamily="18" charset="0"/>
              </a:rPr>
              <a:t> (ang. Magenta)</a:t>
            </a:r>
          </a:p>
          <a:p>
            <a:r>
              <a:rPr lang="pl-PL" sz="2000" b="1" dirty="0" smtClean="0">
                <a:latin typeface="Bodoni MT Condensed" pitchFamily="18" charset="0"/>
              </a:rPr>
              <a:t>Y </a:t>
            </a:r>
            <a:r>
              <a:rPr lang="pl-PL" sz="2000" dirty="0" smtClean="0">
                <a:latin typeface="Bodoni MT Condensed" pitchFamily="18" charset="0"/>
              </a:rPr>
              <a:t>żółty (ang. </a:t>
            </a:r>
            <a:r>
              <a:rPr lang="pl-PL" sz="2000" dirty="0" err="1" smtClean="0">
                <a:latin typeface="Bodoni MT Condensed" pitchFamily="18" charset="0"/>
              </a:rPr>
              <a:t>Yellow</a:t>
            </a:r>
            <a:r>
              <a:rPr lang="pl-PL" sz="2000" dirty="0" smtClean="0">
                <a:latin typeface="Bodoni MT Condensed" pitchFamily="18" charset="0"/>
              </a:rPr>
              <a:t>)</a:t>
            </a:r>
          </a:p>
          <a:p>
            <a:r>
              <a:rPr lang="pl-PL" sz="2000" b="1" dirty="0" smtClean="0">
                <a:latin typeface="Bodoni MT Condensed" pitchFamily="18" charset="0"/>
              </a:rPr>
              <a:t>K </a:t>
            </a:r>
            <a:r>
              <a:rPr lang="pl-PL" sz="2000" dirty="0" smtClean="0">
                <a:latin typeface="Bodoni MT Condensed" pitchFamily="18" charset="0"/>
              </a:rPr>
              <a:t>czarny (ang. </a:t>
            </a:r>
            <a:r>
              <a:rPr lang="pl-PL" sz="2000" dirty="0" err="1" smtClean="0">
                <a:latin typeface="Bodoni MT Condensed" pitchFamily="18" charset="0"/>
              </a:rPr>
              <a:t>blacK</a:t>
            </a:r>
            <a:r>
              <a:rPr lang="pl-PL" sz="2000" dirty="0" smtClean="0">
                <a:latin typeface="Bodoni MT Condensed" pitchFamily="18" charset="0"/>
              </a:rPr>
              <a:t>)</a:t>
            </a:r>
          </a:p>
          <a:p>
            <a:r>
              <a:rPr lang="pl-PL" sz="2000" dirty="0" smtClean="0">
                <a:latin typeface="Bodoni MT Condensed" pitchFamily="18" charset="0"/>
              </a:rPr>
              <a:t>Skrót CMYK powstał jako złożenie pierwszych liter angielskich nazw kolorów</a:t>
            </a:r>
          </a:p>
          <a:p>
            <a:r>
              <a:rPr lang="pl-PL" sz="2000" dirty="0" smtClean="0">
                <a:latin typeface="Bodoni MT Condensed" pitchFamily="18" charset="0"/>
              </a:rPr>
              <a:t>prócz koloru czarnego, z którego wzięto literę ostatnią, ponieważ litera B jest</a:t>
            </a:r>
          </a:p>
          <a:p>
            <a:r>
              <a:rPr lang="pl-PL" sz="2000" dirty="0" smtClean="0">
                <a:latin typeface="Bodoni MT Condensed" pitchFamily="18" charset="0"/>
              </a:rPr>
              <a:t>skrótem jednego z podstawowych kolorów w analogicznym skrócie RGB. </a:t>
            </a:r>
            <a:endParaRPr lang="pl-PL" sz="2000" dirty="0">
              <a:latin typeface="Bodoni MT Condensed" pitchFamily="18" charset="0"/>
            </a:endParaRPr>
          </a:p>
        </p:txBody>
      </p:sp>
      <p:sp>
        <p:nvSpPr>
          <p:cNvPr id="2" name="Tytuł 1"/>
          <p:cNvSpPr>
            <a:spLocks noGrp="1"/>
          </p:cNvSpPr>
          <p:nvPr>
            <p:ph type="title"/>
          </p:nvPr>
        </p:nvSpPr>
        <p:spPr>
          <a:xfrm>
            <a:off x="3643306"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3"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5124" name="Picture 4" descr="I:\Szkoła\MULTIMEDIA\grafika komp\praca multimedia\CMYK_by_NeedMoreArtZ.png"/>
          <p:cNvPicPr>
            <a:picLocks noChangeAspect="1" noChangeArrowheads="1"/>
          </p:cNvPicPr>
          <p:nvPr/>
        </p:nvPicPr>
        <p:blipFill>
          <a:blip r:embed="rId4"/>
          <a:srcRect t="20000" b="24166"/>
          <a:stretch>
            <a:fillRect/>
          </a:stretch>
        </p:blipFill>
        <p:spPr bwMode="auto">
          <a:xfrm>
            <a:off x="-285785" y="-285777"/>
            <a:ext cx="3714777" cy="2515753"/>
          </a:xfrm>
          <a:prstGeom prst="rect">
            <a:avLst/>
          </a:prstGeom>
          <a:noFill/>
          <a:effectLst>
            <a:softEdge rad="635000"/>
          </a:effectLst>
        </p:spPr>
      </p:pic>
    </p:spTree>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85852" y="3786190"/>
            <a:ext cx="2040881" cy="2176245"/>
          </a:xfrm>
          <a:prstGeom prst="rect">
            <a:avLst/>
          </a:prstGeom>
          <a:noFill/>
          <a:ln w="9525">
            <a:noFill/>
            <a:miter lim="800000"/>
            <a:headEnd/>
            <a:tailEnd/>
          </a:ln>
          <a:effectLst/>
        </p:spPr>
      </p:pic>
      <p:sp>
        <p:nvSpPr>
          <p:cNvPr id="5" name="Prostokąt 4"/>
          <p:cNvSpPr/>
          <p:nvPr/>
        </p:nvSpPr>
        <p:spPr>
          <a:xfrm>
            <a:off x="285720" y="1643050"/>
            <a:ext cx="8572560" cy="2000548"/>
          </a:xfrm>
          <a:prstGeom prst="rect">
            <a:avLst/>
          </a:prstGeom>
        </p:spPr>
        <p:txBody>
          <a:bodyPr wrap="square">
            <a:spAutoFit/>
          </a:bodyPr>
          <a:lstStyle/>
          <a:p>
            <a:r>
              <a:rPr lang="pl-PL" sz="2800" b="1" dirty="0" smtClean="0">
                <a:solidFill>
                  <a:srgbClr val="D60093"/>
                </a:solidFill>
                <a:latin typeface="Bodoni MT Condensed" pitchFamily="18" charset="0"/>
              </a:rPr>
              <a:t>Model barw CIE XYZ</a:t>
            </a:r>
            <a:endParaRPr lang="pl-PL" sz="2800" dirty="0" smtClean="0"/>
          </a:p>
          <a:p>
            <a:r>
              <a:rPr lang="pl-PL" sz="2400" dirty="0" smtClean="0">
                <a:latin typeface="Bodoni MT Condensed" pitchFamily="18" charset="0"/>
              </a:rPr>
              <a:t>Dowolna barwa </a:t>
            </a:r>
            <a:r>
              <a:rPr lang="pl-PL" sz="2400" b="1" dirty="0" smtClean="0">
                <a:latin typeface="Bodoni MT Condensed" pitchFamily="18" charset="0"/>
              </a:rPr>
              <a:t>C</a:t>
            </a:r>
            <a:r>
              <a:rPr lang="pl-PL" sz="2400" dirty="0" smtClean="0">
                <a:latin typeface="Bodoni MT Condensed" pitchFamily="18" charset="0"/>
              </a:rPr>
              <a:t> jest dodatnio ważoną sumą barw </a:t>
            </a:r>
            <a:r>
              <a:rPr lang="pl-PL" sz="2400" b="1" dirty="0" err="1" smtClean="0">
                <a:latin typeface="Bodoni MT Condensed" pitchFamily="18" charset="0"/>
              </a:rPr>
              <a:t>X,Y</a:t>
            </a:r>
            <a:r>
              <a:rPr lang="pl-PL" sz="2400" b="1" dirty="0" smtClean="0">
                <a:latin typeface="Bodoni MT Condensed" pitchFamily="18" charset="0"/>
              </a:rPr>
              <a:t>, Z</a:t>
            </a:r>
            <a:r>
              <a:rPr lang="pl-PL" sz="2400" dirty="0" smtClean="0">
                <a:latin typeface="Bodoni MT Condensed" pitchFamily="18" charset="0"/>
              </a:rPr>
              <a:t>.</a:t>
            </a:r>
          </a:p>
          <a:p>
            <a:r>
              <a:rPr lang="pl-PL" sz="2400" b="1" dirty="0" smtClean="0">
                <a:latin typeface="Bodoni MT Condensed" pitchFamily="18" charset="0"/>
              </a:rPr>
              <a:t>X, Y, Z</a:t>
            </a:r>
            <a:r>
              <a:rPr lang="pl-PL" sz="2400" dirty="0" smtClean="0">
                <a:latin typeface="Bodoni MT Condensed" pitchFamily="18" charset="0"/>
              </a:rPr>
              <a:t>-standardowe barwy zdefiniowane w 1931r. przez Międzynarodową Komisję Oświetleniową,</a:t>
            </a:r>
          </a:p>
          <a:p>
            <a:r>
              <a:rPr lang="pl-PL" sz="2400" b="1" dirty="0" smtClean="0">
                <a:latin typeface="Bodoni MT Condensed" pitchFamily="18" charset="0"/>
              </a:rPr>
              <a:t>Y</a:t>
            </a:r>
            <a:r>
              <a:rPr lang="pl-PL" sz="2400" dirty="0" smtClean="0">
                <a:latin typeface="Bodoni MT Condensed" pitchFamily="18" charset="0"/>
              </a:rPr>
              <a:t> -z założenia luminancja, która jest fizyczną  miarą jasności barwy.</a:t>
            </a:r>
            <a:endParaRPr lang="pl-PL" sz="2400" dirty="0" smtClean="0"/>
          </a:p>
        </p:txBody>
      </p:sp>
      <p:sp>
        <p:nvSpPr>
          <p:cNvPr id="2" name="Tytuł 1"/>
          <p:cNvSpPr>
            <a:spLocks noGrp="1"/>
          </p:cNvSpPr>
          <p:nvPr>
            <p:ph type="title"/>
          </p:nvPr>
        </p:nvSpPr>
        <p:spPr>
          <a:xfrm>
            <a:off x="2786050"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3"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7171" name="Picture 3"/>
          <p:cNvPicPr>
            <a:picLocks noChangeAspect="1" noChangeArrowheads="1"/>
          </p:cNvPicPr>
          <p:nvPr/>
        </p:nvPicPr>
        <p:blipFill>
          <a:blip r:embed="rId4"/>
          <a:srcRect/>
          <a:stretch>
            <a:fillRect/>
          </a:stretch>
        </p:blipFill>
        <p:spPr bwMode="auto">
          <a:xfrm>
            <a:off x="4000496" y="3714752"/>
            <a:ext cx="2586408" cy="2043109"/>
          </a:xfrm>
          <a:prstGeom prst="rect">
            <a:avLst/>
          </a:prstGeom>
          <a:noFill/>
          <a:ln w="9525">
            <a:noFill/>
            <a:miter lim="800000"/>
            <a:headEnd/>
            <a:tailEnd/>
          </a:ln>
          <a:effectLst/>
        </p:spPr>
      </p:pic>
      <p:pic>
        <p:nvPicPr>
          <p:cNvPr id="7172" name="Picture 4"/>
          <p:cNvPicPr>
            <a:picLocks noChangeAspect="1" noChangeArrowheads="1"/>
          </p:cNvPicPr>
          <p:nvPr/>
        </p:nvPicPr>
        <p:blipFill>
          <a:blip r:embed="rId5"/>
          <a:srcRect l="19238" t="24609" r="23633" b="59766"/>
          <a:stretch>
            <a:fillRect/>
          </a:stretch>
        </p:blipFill>
        <p:spPr bwMode="auto">
          <a:xfrm>
            <a:off x="1500166" y="5714992"/>
            <a:ext cx="5572164" cy="1143008"/>
          </a:xfrm>
          <a:prstGeom prst="rect">
            <a:avLst/>
          </a:prstGeom>
          <a:noFill/>
          <a:ln w="9525">
            <a:noFill/>
            <a:miter lim="800000"/>
            <a:headEnd/>
            <a:tailEnd/>
          </a:ln>
          <a:effectLst/>
        </p:spPr>
      </p:pic>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523220"/>
          </a:xfrm>
          <a:prstGeom prst="rect">
            <a:avLst/>
          </a:prstGeom>
        </p:spPr>
        <p:txBody>
          <a:bodyPr wrap="square">
            <a:spAutoFit/>
          </a:bodyPr>
          <a:lstStyle/>
          <a:p>
            <a:r>
              <a:rPr lang="pl-PL" sz="2800" b="1" dirty="0" smtClean="0">
                <a:solidFill>
                  <a:srgbClr val="D60093"/>
                </a:solidFill>
                <a:latin typeface="Bodoni MT Condensed" pitchFamily="18" charset="0"/>
              </a:rPr>
              <a:t>Model barw CIE </a:t>
            </a:r>
            <a:r>
              <a:rPr lang="pl-PL" sz="2800" b="1" dirty="0" err="1" smtClean="0">
                <a:solidFill>
                  <a:srgbClr val="D60093"/>
                </a:solidFill>
                <a:latin typeface="Bodoni MT Condensed" pitchFamily="18" charset="0"/>
              </a:rPr>
              <a:t>L*a*b</a:t>
            </a:r>
            <a:r>
              <a:rPr lang="pl-PL" sz="2800" b="1" dirty="0" smtClean="0">
                <a:solidFill>
                  <a:srgbClr val="D60093"/>
                </a:solidFill>
                <a:latin typeface="Bodoni MT Condensed" pitchFamily="18" charset="0"/>
              </a:rPr>
              <a:t>* 1976</a:t>
            </a:r>
          </a:p>
        </p:txBody>
      </p:sp>
      <p:sp>
        <p:nvSpPr>
          <p:cNvPr id="2" name="Tytuł 1"/>
          <p:cNvSpPr>
            <a:spLocks noGrp="1"/>
          </p:cNvSpPr>
          <p:nvPr>
            <p:ph type="title"/>
          </p:nvPr>
        </p:nvSpPr>
        <p:spPr>
          <a:xfrm>
            <a:off x="2786050"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10" name="Text Box 4"/>
          <p:cNvSpPr txBox="1">
            <a:spLocks noChangeArrowheads="1"/>
          </p:cNvSpPr>
          <p:nvPr/>
        </p:nvSpPr>
        <p:spPr bwMode="auto">
          <a:xfrm>
            <a:off x="285720" y="2285992"/>
            <a:ext cx="2857520" cy="3477875"/>
          </a:xfrm>
          <a:prstGeom prst="rect">
            <a:avLst/>
          </a:prstGeom>
          <a:noFill/>
          <a:ln w="9525">
            <a:noFill/>
            <a:miter lim="800000"/>
            <a:headEnd/>
            <a:tailEnd/>
          </a:ln>
          <a:effectLst/>
        </p:spPr>
        <p:txBody>
          <a:bodyPr wrap="square">
            <a:spAutoFit/>
          </a:bodyPr>
          <a:lstStyle/>
          <a:p>
            <a:r>
              <a:rPr lang="pl-PL" sz="2000" dirty="0">
                <a:latin typeface="Bodoni MT Condensed" pitchFamily="18" charset="0"/>
              </a:rPr>
              <a:t>Teoria barw przeciwstawnych </a:t>
            </a:r>
            <a:r>
              <a:rPr lang="pl-PL" sz="2000" dirty="0" smtClean="0">
                <a:latin typeface="Bodoni MT Condensed" pitchFamily="18" charset="0"/>
              </a:rPr>
              <a:t>1960</a:t>
            </a:r>
            <a:endParaRPr lang="pl-PL" sz="2000" dirty="0">
              <a:latin typeface="Bodoni MT Condensed" pitchFamily="18" charset="0"/>
            </a:endParaRPr>
          </a:p>
          <a:p>
            <a:r>
              <a:rPr lang="pl-PL" sz="2000" b="1" dirty="0" err="1" smtClean="0">
                <a:solidFill>
                  <a:schemeClr val="bg2"/>
                </a:solidFill>
                <a:latin typeface="Bodoni MT Condensed" pitchFamily="18" charset="0"/>
              </a:rPr>
              <a:t>jasny</a:t>
            </a:r>
            <a:r>
              <a:rPr lang="pl-PL" sz="2000" b="1" dirty="0" err="1" smtClean="0">
                <a:latin typeface="Bodoni MT Condensed" pitchFamily="18" charset="0"/>
              </a:rPr>
              <a:t>-ciemny</a:t>
            </a:r>
            <a:r>
              <a:rPr lang="pl-PL" sz="2000" dirty="0" err="1" smtClean="0">
                <a:latin typeface="Bodoni MT Condensed" pitchFamily="18" charset="0"/>
              </a:rPr>
              <a:t>,</a:t>
            </a:r>
            <a:r>
              <a:rPr lang="pl-PL" sz="2000" b="1" dirty="0" err="1" smtClean="0">
                <a:solidFill>
                  <a:srgbClr val="FF0000"/>
                </a:solidFill>
                <a:latin typeface="Bodoni MT Condensed" pitchFamily="18" charset="0"/>
              </a:rPr>
              <a:t>czerwony</a:t>
            </a:r>
            <a:endParaRPr lang="pl-PL" sz="2000" b="1" dirty="0" smtClean="0">
              <a:solidFill>
                <a:srgbClr val="FF0000"/>
              </a:solidFill>
              <a:latin typeface="Bodoni MT Condensed" pitchFamily="18" charset="0"/>
            </a:endParaRPr>
          </a:p>
          <a:p>
            <a:r>
              <a:rPr lang="pl-PL" sz="2000" b="1" dirty="0" smtClean="0">
                <a:latin typeface="Bodoni MT Condensed" pitchFamily="18" charset="0"/>
              </a:rPr>
              <a:t>-</a:t>
            </a:r>
            <a:r>
              <a:rPr lang="pl-PL" sz="2000" b="1" dirty="0">
                <a:solidFill>
                  <a:srgbClr val="009900"/>
                </a:solidFill>
                <a:latin typeface="Bodoni MT Condensed" pitchFamily="18" charset="0"/>
              </a:rPr>
              <a:t>zielony</a:t>
            </a:r>
            <a:r>
              <a:rPr lang="pl-PL" sz="2000" b="1" dirty="0">
                <a:latin typeface="Bodoni MT Condensed" pitchFamily="18" charset="0"/>
              </a:rPr>
              <a:t>, </a:t>
            </a:r>
            <a:r>
              <a:rPr lang="pl-PL" sz="2000" b="1" dirty="0">
                <a:solidFill>
                  <a:srgbClr val="CC9900"/>
                </a:solidFill>
                <a:latin typeface="Bodoni MT Condensed" pitchFamily="18" charset="0"/>
              </a:rPr>
              <a:t>żółty</a:t>
            </a:r>
            <a:r>
              <a:rPr lang="pl-PL" sz="2000" b="1" dirty="0">
                <a:latin typeface="Bodoni MT Condensed" pitchFamily="18" charset="0"/>
              </a:rPr>
              <a:t>-</a:t>
            </a:r>
            <a:r>
              <a:rPr lang="pl-PL" sz="2000" b="1" dirty="0">
                <a:solidFill>
                  <a:srgbClr val="0000FF"/>
                </a:solidFill>
                <a:latin typeface="Bodoni MT Condensed" pitchFamily="18" charset="0"/>
              </a:rPr>
              <a:t>niebieski</a:t>
            </a:r>
            <a:r>
              <a:rPr lang="pl-PL" sz="2000" b="1" dirty="0">
                <a:latin typeface="Bodoni MT Condensed" pitchFamily="18" charset="0"/>
              </a:rPr>
              <a:t>.</a:t>
            </a:r>
            <a:endParaRPr lang="pl-PL" sz="2000" dirty="0">
              <a:latin typeface="Bodoni MT Condensed" pitchFamily="18" charset="0"/>
            </a:endParaRPr>
          </a:p>
          <a:p>
            <a:endParaRPr lang="pl-PL" sz="2000" dirty="0">
              <a:latin typeface="Bodoni MT Condensed" pitchFamily="18" charset="0"/>
            </a:endParaRPr>
          </a:p>
          <a:p>
            <a:r>
              <a:rPr lang="pl-PL" sz="2000" b="1" dirty="0">
                <a:solidFill>
                  <a:srgbClr val="0000FF"/>
                </a:solidFill>
                <a:latin typeface="Bodoni MT Condensed" pitchFamily="18" charset="0"/>
              </a:rPr>
              <a:t>Kanały:</a:t>
            </a:r>
          </a:p>
          <a:p>
            <a:r>
              <a:rPr lang="pl-PL" sz="2000" dirty="0" err="1">
                <a:latin typeface="Bodoni MT Condensed" pitchFamily="18" charset="0"/>
              </a:rPr>
              <a:t>L*-jasność</a:t>
            </a:r>
            <a:r>
              <a:rPr lang="pl-PL" sz="2000" dirty="0">
                <a:latin typeface="Bodoni MT Condensed" pitchFamily="18" charset="0"/>
              </a:rPr>
              <a:t>, barwy achromatyczne</a:t>
            </a:r>
          </a:p>
          <a:p>
            <a:r>
              <a:rPr lang="pl-PL" sz="2000" dirty="0" err="1">
                <a:latin typeface="Bodoni MT Condensed" pitchFamily="18" charset="0"/>
              </a:rPr>
              <a:t>a*-informacja</a:t>
            </a:r>
            <a:r>
              <a:rPr lang="pl-PL" sz="2000" dirty="0">
                <a:latin typeface="Bodoni MT Condensed" pitchFamily="18" charset="0"/>
              </a:rPr>
              <a:t> o odcieniach </a:t>
            </a:r>
            <a:endParaRPr lang="pl-PL" sz="2000" dirty="0" smtClean="0">
              <a:latin typeface="Bodoni MT Condensed" pitchFamily="18" charset="0"/>
            </a:endParaRPr>
          </a:p>
          <a:p>
            <a:r>
              <a:rPr lang="pl-PL" sz="2000" b="1" dirty="0" smtClean="0">
                <a:solidFill>
                  <a:srgbClr val="FF0000"/>
                </a:solidFill>
                <a:latin typeface="Bodoni MT Condensed" pitchFamily="18" charset="0"/>
              </a:rPr>
              <a:t>czerwony</a:t>
            </a:r>
            <a:r>
              <a:rPr lang="pl-PL" sz="2000" b="1" dirty="0" smtClean="0">
                <a:latin typeface="Bodoni MT Condensed" pitchFamily="18" charset="0"/>
              </a:rPr>
              <a:t>-</a:t>
            </a:r>
            <a:r>
              <a:rPr lang="pl-PL" sz="2000" b="1" dirty="0" smtClean="0">
                <a:solidFill>
                  <a:srgbClr val="009900"/>
                </a:solidFill>
                <a:latin typeface="Bodoni MT Condensed" pitchFamily="18" charset="0"/>
              </a:rPr>
              <a:t>zielony</a:t>
            </a:r>
            <a:endParaRPr lang="pl-PL" sz="2000" b="1" dirty="0">
              <a:solidFill>
                <a:srgbClr val="009900"/>
              </a:solidFill>
              <a:latin typeface="Bodoni MT Condensed" pitchFamily="18" charset="0"/>
            </a:endParaRPr>
          </a:p>
          <a:p>
            <a:r>
              <a:rPr lang="pl-PL" sz="2000" dirty="0" err="1">
                <a:latin typeface="Bodoni MT Condensed" pitchFamily="18" charset="0"/>
              </a:rPr>
              <a:t>b*-informacja</a:t>
            </a:r>
            <a:r>
              <a:rPr lang="pl-PL" sz="2000" dirty="0">
                <a:latin typeface="Bodoni MT Condensed" pitchFamily="18" charset="0"/>
              </a:rPr>
              <a:t> o odcieniach </a:t>
            </a:r>
            <a:endParaRPr lang="pl-PL" sz="2000" dirty="0" smtClean="0">
              <a:latin typeface="Bodoni MT Condensed" pitchFamily="18" charset="0"/>
            </a:endParaRPr>
          </a:p>
          <a:p>
            <a:r>
              <a:rPr lang="pl-PL" sz="2000" b="1" dirty="0" smtClean="0">
                <a:solidFill>
                  <a:srgbClr val="CC9900"/>
                </a:solidFill>
                <a:latin typeface="Bodoni MT Condensed" pitchFamily="18" charset="0"/>
              </a:rPr>
              <a:t>żółty</a:t>
            </a:r>
            <a:r>
              <a:rPr lang="pl-PL" sz="2000" b="1" dirty="0" smtClean="0">
                <a:latin typeface="Bodoni MT Condensed" pitchFamily="18" charset="0"/>
              </a:rPr>
              <a:t>-</a:t>
            </a:r>
            <a:r>
              <a:rPr lang="pl-PL" sz="2000" b="1" dirty="0" smtClean="0">
                <a:solidFill>
                  <a:srgbClr val="0000FF"/>
                </a:solidFill>
                <a:latin typeface="Bodoni MT Condensed" pitchFamily="18" charset="0"/>
              </a:rPr>
              <a:t>niebieski</a:t>
            </a:r>
            <a:r>
              <a:rPr lang="pl-PL" sz="2000" b="1" dirty="0">
                <a:solidFill>
                  <a:srgbClr val="0000FF"/>
                </a:solidFill>
                <a:latin typeface="Bodoni MT Condensed" pitchFamily="18" charset="0"/>
              </a:rPr>
              <a:t>.</a:t>
            </a:r>
            <a:endParaRPr lang="pl-PL" sz="2000" dirty="0">
              <a:latin typeface="Bodoni MT Condensed" pitchFamily="18" charset="0"/>
            </a:endParaRPr>
          </a:p>
          <a:p>
            <a:endParaRPr lang="pl-PL" sz="2000" dirty="0">
              <a:latin typeface="Bodoni MT Condensed" pitchFamily="18" charset="0"/>
            </a:endParaRPr>
          </a:p>
        </p:txBody>
      </p:sp>
      <p:pic>
        <p:nvPicPr>
          <p:cNvPr id="11" name="Picture 3" descr="D:\Wyklady\Podstawy\Wykłady\lab3.jpg"/>
          <p:cNvPicPr>
            <a:picLocks noChangeAspect="1" noChangeArrowheads="1"/>
          </p:cNvPicPr>
          <p:nvPr/>
        </p:nvPicPr>
        <p:blipFill>
          <a:blip r:embed="rId3"/>
          <a:srcRect/>
          <a:stretch>
            <a:fillRect/>
          </a:stretch>
        </p:blipFill>
        <p:spPr bwMode="auto">
          <a:xfrm>
            <a:off x="5286380" y="1500174"/>
            <a:ext cx="3857620" cy="3685067"/>
          </a:xfrm>
          <a:prstGeom prst="rect">
            <a:avLst/>
          </a:prstGeom>
          <a:noFill/>
        </p:spPr>
      </p:pic>
      <p:pic>
        <p:nvPicPr>
          <p:cNvPr id="9" name="Picture 3"/>
          <p:cNvPicPr>
            <a:picLocks noChangeAspect="1" noChangeArrowheads="1"/>
          </p:cNvPicPr>
          <p:nvPr/>
        </p:nvPicPr>
        <p:blipFill>
          <a:blip r:embed="rId4"/>
          <a:srcRect l="6930" r="5295"/>
          <a:stretch>
            <a:fillRect/>
          </a:stretch>
        </p:blipFill>
        <p:spPr bwMode="auto">
          <a:xfrm>
            <a:off x="2786050" y="4071942"/>
            <a:ext cx="2714644" cy="2624126"/>
          </a:xfrm>
          <a:prstGeom prst="rect">
            <a:avLst/>
          </a:prstGeom>
          <a:noFill/>
          <a:ln w="9525">
            <a:noFill/>
            <a:miter lim="800000"/>
            <a:headEnd/>
            <a:tailEnd/>
          </a:ln>
          <a:effectLst/>
        </p:spPr>
      </p:pic>
    </p:spTree>
  </p:cSld>
  <p:clrMapOvr>
    <a:masterClrMapping/>
  </p:clrMapOvr>
  <p:transition spd="med"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1384995"/>
          </a:xfrm>
          <a:prstGeom prst="rect">
            <a:avLst/>
          </a:prstGeom>
        </p:spPr>
        <p:txBody>
          <a:bodyPr wrap="square">
            <a:spAutoFit/>
          </a:bodyPr>
          <a:lstStyle/>
          <a:p>
            <a:r>
              <a:rPr lang="pl-PL" sz="2400" b="1" dirty="0" err="1" smtClean="0">
                <a:solidFill>
                  <a:srgbClr val="D60093"/>
                </a:solidFill>
                <a:latin typeface="Bodoni MT Condensed" pitchFamily="18" charset="0"/>
              </a:rPr>
              <a:t>Pixel</a:t>
            </a:r>
            <a:r>
              <a:rPr lang="pl-PL" sz="2400" b="1" dirty="0" smtClean="0">
                <a:solidFill>
                  <a:srgbClr val="D60093"/>
                </a:solidFill>
                <a:latin typeface="Bodoni MT Condensed" pitchFamily="18" charset="0"/>
              </a:rPr>
              <a:t> </a:t>
            </a:r>
            <a:r>
              <a:rPr lang="pl-PL" sz="2000" dirty="0" smtClean="0">
                <a:latin typeface="Bodoni MT Condensed" pitchFamily="18" charset="0"/>
              </a:rPr>
              <a:t>- wyraz utworzony ze zbitki dwóch angielskich słów: </a:t>
            </a:r>
            <a:r>
              <a:rPr lang="pl-PL" sz="2000" dirty="0" err="1" smtClean="0">
                <a:latin typeface="Bodoni MT Condensed" pitchFamily="18" charset="0"/>
              </a:rPr>
              <a:t>picture+element</a:t>
            </a:r>
            <a:r>
              <a:rPr lang="pl-PL" sz="2000" dirty="0" smtClean="0">
                <a:latin typeface="Bodoni MT Condensed" pitchFamily="18" charset="0"/>
              </a:rPr>
              <a:t>) jest to najmniejszy element obrazu bitmapowego. Jeden piksel to bardzo mały kwadrat (rzadziej: prostokąt) wypełniony w całości jednolitym kolorem. Piksel stanowi także najmniejszy element obrazu wyświetlanego na monitorze komputera. </a:t>
            </a:r>
          </a:p>
          <a:p>
            <a:r>
              <a:rPr lang="pl-PL" sz="2000" dirty="0" smtClean="0">
                <a:latin typeface="Bodoni MT Condensed" pitchFamily="18" charset="0"/>
              </a:rPr>
              <a:t>Tryb pracy monitora, a konkretnie jego rozdzielczość to właśnie liczba pikseli jakie zawiera on w pionie i poziomie.</a:t>
            </a:r>
            <a:endParaRPr lang="pl-PL" sz="2000" dirty="0" smtClean="0">
              <a:solidFill>
                <a:srgbClr val="D60093"/>
              </a:solidFill>
              <a:latin typeface="Bodoni MT Condensed" pitchFamily="18" charset="0"/>
            </a:endParaRPr>
          </a:p>
        </p:txBody>
      </p:sp>
      <p:sp>
        <p:nvSpPr>
          <p:cNvPr id="2" name="Tytuł 1"/>
          <p:cNvSpPr>
            <a:spLocks noGrp="1"/>
          </p:cNvSpPr>
          <p:nvPr>
            <p:ph type="title"/>
          </p:nvPr>
        </p:nvSpPr>
        <p:spPr>
          <a:xfrm>
            <a:off x="3714744" y="357166"/>
            <a:ext cx="3086096" cy="1252728"/>
          </a:xfrm>
        </p:spPr>
        <p:txBody>
          <a:bodyPr>
            <a:normAutofit fontScale="90000"/>
          </a:bodyPr>
          <a:lstStyle/>
          <a:p>
            <a:r>
              <a:rPr lang="pl-PL" sz="5400" dirty="0" err="1" smtClean="0">
                <a:solidFill>
                  <a:srgbClr val="D60093"/>
                </a:solidFill>
                <a:latin typeface="Bodoni MT Condensed" pitchFamily="18" charset="0"/>
              </a:rPr>
              <a:t>Pixel</a:t>
            </a:r>
            <a:r>
              <a:rPr lang="pl-PL" sz="5400" dirty="0" smtClean="0">
                <a:solidFill>
                  <a:srgbClr val="D60093"/>
                </a:solidFill>
                <a:latin typeface="Bodoni MT Condensed" pitchFamily="18" charset="0"/>
              </a:rPr>
              <a:t> </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12" name="Picture 2" descr="Opis punktowy obrazu"/>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28794" y="3214686"/>
            <a:ext cx="5429288" cy="3239432"/>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5047536"/>
          </a:xfrm>
          <a:prstGeom prst="rect">
            <a:avLst/>
          </a:prstGeom>
        </p:spPr>
        <p:txBody>
          <a:bodyPr wrap="square">
            <a:spAutoFit/>
          </a:bodyPr>
          <a:lstStyle/>
          <a:p>
            <a:r>
              <a:rPr lang="pl-PL" dirty="0" smtClean="0">
                <a:latin typeface="Bodoni MT Condensed" pitchFamily="18" charset="0"/>
              </a:rPr>
              <a:t>W grafice rastrowej obrazy tworzone są z położonych regularnie, obok siebie pikseli. Posiadają one różne kolory lub odcienie jasności. Tworzone w ten sposób obrazy zwykło się nazywać mapami bitowymi (potocznie-bitmapami). </a:t>
            </a:r>
          </a:p>
          <a:p>
            <a:r>
              <a:rPr lang="pl-PL" dirty="0" smtClean="0">
                <a:latin typeface="Bodoni MT Condensed" pitchFamily="18" charset="0"/>
              </a:rPr>
              <a:t> </a:t>
            </a:r>
          </a:p>
          <a:p>
            <a:r>
              <a:rPr lang="pl-PL" dirty="0" smtClean="0">
                <a:latin typeface="Bodoni MT Condensed" pitchFamily="18" charset="0"/>
              </a:rPr>
              <a:t>Mapa bitowa (bit map) –sposób zapamiętania obrazu przy wykorzystaniu pikseli ułożonych  w rzędy i kolumny. Każdy piksel a właściwie informacja o jego kolorze może zostać zapisana za pomocą określonej liczby bitów; wartość 1 oznacza czerń lub kolor, wartość 0 biel (brak koloru). W zależności od liczby kolorów jakie możemy wykorzystać w mapie bitowej, rozróżniamy mapy: 1-bitowe, 8-bitowe, 16-bitowe, 24-bitowe i 32-bitowe.Mapy 1-bitowe to mapy czarno-białe, natomiast w mapach 8-bitowych (28) na jeden piksel przypada 256 kolorów, w 16-bitowych (216)65 536 kolorów, w 24-bitowych (224)16777216 kolorów itd.</a:t>
            </a:r>
          </a:p>
          <a:p>
            <a:r>
              <a:rPr lang="pl-PL" dirty="0" smtClean="0">
                <a:latin typeface="Bodoni MT Condensed" pitchFamily="18" charset="0"/>
              </a:rPr>
              <a:t> </a:t>
            </a:r>
          </a:p>
          <a:p>
            <a:r>
              <a:rPr lang="pl-PL" dirty="0" smtClean="0">
                <a:latin typeface="Bodoni MT Condensed" pitchFamily="18" charset="0"/>
              </a:rPr>
              <a:t>Przetwarzanie map bitowych wymaga odpowiedniej ilości pamięci RAM w komputerze. Im więcej, tym lepiej. W przypadku obrazów rastrowych liczba pikseli przypadająca na jednostkę powierzchni jest wielkością stałą (rozdzielczość), dlatego tez przy powiększeniu mapy bitowej występuje efekt powiększenia piksela. W praktyce objawia się to widocznymi na ekranie monitora lub wydruku schodkami, stąd jakość obrazu nie jest najlepsza. Występująca wtedy utrata ostrości obrazu map bitowych jest ich podstawową wadą. Inną wadą jest brak możliwości operowania na fragmentach obrazu. Grafikę rastrową można przyrównać do obrazka namalowanego farbkami. Zmiana barwy dowolnego fragmentu polega na nałożeniu pędzelkiem innego koloru. Nie można tutaj zmienić np. kształtu namalowanego obiektu przez jego modelowanie, a jedynie przez namalowanie w jego miejsce nowego.</a:t>
            </a:r>
          </a:p>
          <a:p>
            <a:r>
              <a:rPr lang="pl-PL" sz="1600" dirty="0" smtClean="0">
                <a:latin typeface="Bodoni MT Condensed" pitchFamily="18" charset="0"/>
              </a:rPr>
              <a:t> </a:t>
            </a:r>
          </a:p>
        </p:txBody>
      </p:sp>
      <p:sp>
        <p:nvSpPr>
          <p:cNvPr id="2" name="Tytuł 1"/>
          <p:cNvSpPr>
            <a:spLocks noGrp="1"/>
          </p:cNvSpPr>
          <p:nvPr>
            <p:ph type="title"/>
          </p:nvPr>
        </p:nvSpPr>
        <p:spPr>
          <a:xfrm>
            <a:off x="928662" y="428604"/>
            <a:ext cx="7715304" cy="1252728"/>
          </a:xfrm>
        </p:spPr>
        <p:txBody>
          <a:bodyPr>
            <a:normAutofit fontScale="90000"/>
          </a:bodyPr>
          <a:lstStyle/>
          <a:p>
            <a:r>
              <a:rPr lang="pl-PL" sz="5400" dirty="0" smtClean="0">
                <a:solidFill>
                  <a:srgbClr val="D60093"/>
                </a:solidFill>
                <a:latin typeface="Bodoni MT Condensed" pitchFamily="18" charset="0"/>
              </a:rPr>
              <a:t>Grafika Bit Mapowa - Rastrowa </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1261884"/>
          </a:xfrm>
          <a:prstGeom prst="rect">
            <a:avLst/>
          </a:prstGeom>
        </p:spPr>
        <p:txBody>
          <a:bodyPr wrap="square">
            <a:spAutoFit/>
          </a:bodyPr>
          <a:lstStyle/>
          <a:p>
            <a:r>
              <a:rPr lang="pl-PL" sz="2000" dirty="0" smtClean="0">
                <a:latin typeface="Bodoni MT Condensed" pitchFamily="18" charset="0"/>
              </a:rPr>
              <a:t>Po odpowiednim powiększeniu obrazu widać pojedyncze kwadratowe punkty, z których zbudowany jest cały obraz. Zwiększenie mapy bitowej powoduje, że zwiększane są także te punkty, przez co linie i krawędzie stają się postrzępione. Widać to bardzo dobrze na obrazku </a:t>
            </a:r>
            <a:r>
              <a:rPr lang="pl-PL" sz="2000" dirty="0" err="1" smtClean="0">
                <a:latin typeface="Bodoni MT Condensed" pitchFamily="18" charset="0"/>
              </a:rPr>
              <a:t>poiżej</a:t>
            </a:r>
            <a:r>
              <a:rPr lang="pl-PL" sz="2000" dirty="0" smtClean="0">
                <a:latin typeface="Bodoni MT Condensed" pitchFamily="18" charset="0"/>
              </a:rPr>
              <a:t>:</a:t>
            </a:r>
          </a:p>
          <a:p>
            <a:r>
              <a:rPr lang="pl-PL" sz="1600" dirty="0" smtClean="0">
                <a:latin typeface="Bodoni MT Condensed" pitchFamily="18" charset="0"/>
              </a:rPr>
              <a:t> </a:t>
            </a:r>
          </a:p>
        </p:txBody>
      </p:sp>
      <p:sp>
        <p:nvSpPr>
          <p:cNvPr id="2" name="Tytuł 1"/>
          <p:cNvSpPr>
            <a:spLocks noGrp="1"/>
          </p:cNvSpPr>
          <p:nvPr>
            <p:ph type="title"/>
          </p:nvPr>
        </p:nvSpPr>
        <p:spPr>
          <a:xfrm>
            <a:off x="928662" y="428604"/>
            <a:ext cx="7715304" cy="1252728"/>
          </a:xfrm>
        </p:spPr>
        <p:txBody>
          <a:bodyPr>
            <a:normAutofit fontScale="90000"/>
          </a:bodyPr>
          <a:lstStyle/>
          <a:p>
            <a:r>
              <a:rPr lang="pl-PL" sz="5400" dirty="0" smtClean="0">
                <a:solidFill>
                  <a:srgbClr val="D60093"/>
                </a:solidFill>
                <a:latin typeface="Bodoni MT Condensed" pitchFamily="18" charset="0"/>
              </a:rPr>
              <a:t>Grafika Bit Mapowa - Rastrowa </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8194" name="Picture 2"/>
          <p:cNvPicPr>
            <a:picLocks noChangeAspect="1" noChangeArrowheads="1"/>
          </p:cNvPicPr>
          <p:nvPr/>
        </p:nvPicPr>
        <p:blipFill>
          <a:blip r:embed="rId3"/>
          <a:srcRect/>
          <a:stretch>
            <a:fillRect/>
          </a:stretch>
        </p:blipFill>
        <p:spPr bwMode="auto">
          <a:xfrm>
            <a:off x="1643042" y="2928934"/>
            <a:ext cx="5478463" cy="2863850"/>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6063198"/>
          </a:xfrm>
          <a:prstGeom prst="rect">
            <a:avLst/>
          </a:prstGeom>
        </p:spPr>
        <p:txBody>
          <a:bodyPr wrap="square">
            <a:spAutoFit/>
          </a:bodyPr>
          <a:lstStyle/>
          <a:p>
            <a:pPr algn="ctr"/>
            <a:r>
              <a:rPr lang="pl-PL" sz="1600" dirty="0" smtClean="0">
                <a:latin typeface="Bodoni MT Condensed" pitchFamily="18" charset="0"/>
              </a:rPr>
              <a:t>Spotykane w grafice komputerowej mapy bitowe mogą  posiadać różny format (pliki przechowujące mapy bitowe mogą posiadać różne rozszerzenie). Jest to spowodowane tym, że programy z tej grupy umożliwiają zapisywanie przetworzonych plików we własnym formacie. Każdy z tych programów posiada jednak możliwość konwersji obrazów na format ogólnie dostępny. Kilka najpopularniejszych formatów map bitowych przedstawiam poniżej:</a:t>
            </a:r>
            <a:r>
              <a:rPr lang="pl-PL" sz="1600" dirty="0" smtClean="0"/>
              <a:t> </a:t>
            </a:r>
          </a:p>
          <a:p>
            <a:r>
              <a:rPr lang="pl-PL" sz="1600" dirty="0" smtClean="0">
                <a:solidFill>
                  <a:srgbClr val="D60093"/>
                </a:solidFill>
                <a:latin typeface="Bodoni MT Condensed" pitchFamily="18" charset="0"/>
              </a:rPr>
              <a:t>BMP</a:t>
            </a:r>
            <a:r>
              <a:rPr lang="pl-PL" sz="1600" dirty="0" smtClean="0">
                <a:latin typeface="Bodoni MT Condensed" pitchFamily="18" charset="0"/>
              </a:rPr>
              <a:t>- charakterystyczne rozszerzenie nazwy plików zawierających mapę bitową, wykorzystywane przez system Windows oraz wiele innych aplikacji.</a:t>
            </a:r>
          </a:p>
          <a:p>
            <a:r>
              <a:rPr lang="pl-PL" sz="1600" dirty="0" smtClean="0">
                <a:latin typeface="Bodoni MT Condensed" pitchFamily="18" charset="0"/>
              </a:rPr>
              <a:t> </a:t>
            </a:r>
          </a:p>
          <a:p>
            <a:r>
              <a:rPr lang="pl-PL" sz="1600" dirty="0" smtClean="0">
                <a:solidFill>
                  <a:srgbClr val="D60093"/>
                </a:solidFill>
                <a:latin typeface="Bodoni MT Condensed" pitchFamily="18" charset="0"/>
              </a:rPr>
              <a:t>JPEG</a:t>
            </a:r>
            <a:r>
              <a:rPr lang="pl-PL" sz="1600" dirty="0" smtClean="0">
                <a:latin typeface="Bodoni MT Condensed" pitchFamily="18" charset="0"/>
              </a:rPr>
              <a:t>- jeden z najpopularniejszych obecnie formatów map bitowych przechowujący obraz w postaci skompresowanej, bez wyraźnej straty na jakości obrazu. Pliki te posiadają rozszerzenie </a:t>
            </a:r>
            <a:r>
              <a:rPr lang="pl-PL" sz="1600" dirty="0" err="1" smtClean="0">
                <a:latin typeface="Bodoni MT Condensed" pitchFamily="18" charset="0"/>
              </a:rPr>
              <a:t>jpg</a:t>
            </a:r>
            <a:r>
              <a:rPr lang="pl-PL" sz="1600" dirty="0" smtClean="0">
                <a:latin typeface="Bodoni MT Condensed" pitchFamily="18" charset="0"/>
              </a:rPr>
              <a:t>. </a:t>
            </a:r>
          </a:p>
          <a:p>
            <a:r>
              <a:rPr lang="pl-PL" sz="1600" dirty="0" smtClean="0">
                <a:latin typeface="Bodoni MT Condensed" pitchFamily="18" charset="0"/>
              </a:rPr>
              <a:t> </a:t>
            </a:r>
          </a:p>
          <a:p>
            <a:r>
              <a:rPr lang="pl-PL" sz="1600" dirty="0" smtClean="0">
                <a:solidFill>
                  <a:srgbClr val="D60093"/>
                </a:solidFill>
                <a:latin typeface="Bodoni MT Condensed" pitchFamily="18" charset="0"/>
              </a:rPr>
              <a:t>GIF</a:t>
            </a:r>
            <a:r>
              <a:rPr lang="pl-PL" sz="1600" dirty="0" smtClean="0">
                <a:latin typeface="Bodoni MT Condensed" pitchFamily="18" charset="0"/>
              </a:rPr>
              <a:t>- rozszerzenie kolorowych plików graficznych (256 kolorów), które cechują się małą ilością zajmowanego przez nie miejsca. Jest to możliwe dzięki zastosowanej w nich kompresji bez straty jakości obrazu.</a:t>
            </a:r>
          </a:p>
          <a:p>
            <a:r>
              <a:rPr lang="pl-PL" sz="1600" dirty="0" smtClean="0">
                <a:latin typeface="Bodoni MT Condensed" pitchFamily="18" charset="0"/>
              </a:rPr>
              <a:t> </a:t>
            </a:r>
          </a:p>
          <a:p>
            <a:r>
              <a:rPr lang="pl-PL" sz="1600" dirty="0" smtClean="0">
                <a:solidFill>
                  <a:srgbClr val="D60093"/>
                </a:solidFill>
                <a:latin typeface="Bodoni MT Condensed" pitchFamily="18" charset="0"/>
              </a:rPr>
              <a:t>PCX</a:t>
            </a:r>
            <a:r>
              <a:rPr lang="pl-PL" sz="1600" dirty="0" smtClean="0">
                <a:latin typeface="Bodoni MT Condensed" pitchFamily="18" charset="0"/>
              </a:rPr>
              <a:t>- rozszerzenie bitmapowych plików przechowujących grafikę w starszych wersjach systemu Windows.</a:t>
            </a:r>
          </a:p>
          <a:p>
            <a:r>
              <a:rPr lang="pl-PL" sz="1600" dirty="0" smtClean="0">
                <a:latin typeface="Bodoni MT Condensed" pitchFamily="18" charset="0"/>
              </a:rPr>
              <a:t> </a:t>
            </a:r>
          </a:p>
          <a:p>
            <a:r>
              <a:rPr lang="pl-PL" sz="1600" dirty="0" smtClean="0">
                <a:solidFill>
                  <a:srgbClr val="D60093"/>
                </a:solidFill>
                <a:latin typeface="Bodoni MT Condensed" pitchFamily="18" charset="0"/>
              </a:rPr>
              <a:t>TIFF</a:t>
            </a:r>
            <a:r>
              <a:rPr lang="pl-PL" sz="1600" dirty="0" smtClean="0">
                <a:latin typeface="Bodoni MT Condensed" pitchFamily="18" charset="0"/>
              </a:rPr>
              <a:t>- format pliku opracowany specjalnie z myślą o aplikacjach służących do składu publikacji i obsługiwany przez wszystkie programy do edycji grafiki. Pliki zapisane w tym formacie posiadają rozszerzenie </a:t>
            </a:r>
            <a:r>
              <a:rPr lang="pl-PL" sz="1600" dirty="0" err="1" smtClean="0">
                <a:latin typeface="Bodoni MT Condensed" pitchFamily="18" charset="0"/>
              </a:rPr>
              <a:t>tif</a:t>
            </a:r>
            <a:r>
              <a:rPr lang="pl-PL" sz="1600" dirty="0" smtClean="0">
                <a:latin typeface="Bodoni MT Condensed" pitchFamily="18" charset="0"/>
              </a:rPr>
              <a:t>.</a:t>
            </a:r>
            <a:r>
              <a:rPr lang="pl-PL" sz="1600" dirty="0" smtClean="0"/>
              <a:t> </a:t>
            </a:r>
          </a:p>
          <a:p>
            <a:endParaRPr lang="pl-PL" sz="1600" dirty="0" smtClean="0"/>
          </a:p>
          <a:p>
            <a:r>
              <a:rPr lang="pl-PL" sz="1600" u="sng" dirty="0" smtClean="0">
                <a:latin typeface="Bodoni MT Condensed" pitchFamily="18" charset="0"/>
              </a:rPr>
              <a:t>Programy:</a:t>
            </a:r>
          </a:p>
          <a:p>
            <a:r>
              <a:rPr lang="pl-PL" sz="1600" dirty="0" smtClean="0">
                <a:latin typeface="Bodoni MT Condensed" pitchFamily="18" charset="0"/>
              </a:rPr>
              <a:t> </a:t>
            </a:r>
            <a:r>
              <a:rPr lang="en-US" sz="1600" dirty="0" smtClean="0">
                <a:latin typeface="Bodoni MT Condensed" pitchFamily="18" charset="0"/>
              </a:rPr>
              <a:t>Paint, Paint shop pro, Corel photo paint, </a:t>
            </a:r>
            <a:r>
              <a:rPr lang="en-US" sz="1600" dirty="0" err="1" smtClean="0">
                <a:latin typeface="Bodoni MT Condensed" pitchFamily="18" charset="0"/>
              </a:rPr>
              <a:t>photoshop</a:t>
            </a:r>
            <a:r>
              <a:rPr lang="en-US" sz="1600" dirty="0" smtClean="0">
                <a:latin typeface="Bodoni MT Condensed" pitchFamily="18" charset="0"/>
              </a:rPr>
              <a:t> adobe. </a:t>
            </a:r>
            <a:endParaRPr lang="pl-PL" sz="1600" dirty="0" smtClean="0">
              <a:latin typeface="Bodoni MT Condensed" pitchFamily="18" charset="0"/>
            </a:endParaRPr>
          </a:p>
          <a:p>
            <a:endParaRPr lang="pl-PL" sz="1600" dirty="0" smtClean="0">
              <a:latin typeface="Bodoni MT Condensed" pitchFamily="18" charset="0"/>
            </a:endParaRPr>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714348" y="428604"/>
            <a:ext cx="7715304" cy="1252728"/>
          </a:xfrm>
        </p:spPr>
        <p:txBody>
          <a:bodyPr>
            <a:noAutofit/>
          </a:bodyPr>
          <a:lstStyle/>
          <a:p>
            <a:pPr algn="ctr"/>
            <a:r>
              <a:rPr lang="pl-PL" sz="3200" dirty="0" smtClean="0">
                <a:solidFill>
                  <a:srgbClr val="D60093"/>
                </a:solidFill>
                <a:latin typeface="Bodoni MT Condensed" pitchFamily="18" charset="0"/>
              </a:rPr>
              <a:t>Formaty zapisu plików .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Programy do edycji i przetwarzania map bitowych.</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C:\Users\Zuza\Desktop\BMP.bmp"/>
          <p:cNvPicPr>
            <a:picLocks noChangeAspect="1" noChangeArrowheads="1"/>
          </p:cNvPicPr>
          <p:nvPr/>
        </p:nvPicPr>
        <p:blipFill>
          <a:blip r:embed="rId2"/>
          <a:srcRect/>
          <a:stretch>
            <a:fillRect/>
          </a:stretch>
        </p:blipFill>
        <p:spPr bwMode="auto">
          <a:xfrm>
            <a:off x="6143636" y="1714488"/>
            <a:ext cx="2825761" cy="3505973"/>
          </a:xfrm>
          <a:prstGeom prst="rect">
            <a:avLst/>
          </a:prstGeom>
          <a:noFill/>
        </p:spPr>
      </p:pic>
      <p:pic>
        <p:nvPicPr>
          <p:cNvPr id="37893" name="Picture 5" descr="C:\Users\Zuza\Desktop\zuzanka a.jpg"/>
          <p:cNvPicPr>
            <a:picLocks noChangeAspect="1" noChangeArrowheads="1"/>
          </p:cNvPicPr>
          <p:nvPr/>
        </p:nvPicPr>
        <p:blipFill>
          <a:blip r:embed="rId3"/>
          <a:srcRect/>
          <a:stretch>
            <a:fillRect/>
          </a:stretch>
        </p:blipFill>
        <p:spPr bwMode="auto">
          <a:xfrm>
            <a:off x="214282" y="1714488"/>
            <a:ext cx="3000396" cy="3722646"/>
          </a:xfrm>
          <a:prstGeom prst="rect">
            <a:avLst/>
          </a:prstGeom>
          <a:noFill/>
        </p:spPr>
      </p:pic>
      <p:sp>
        <p:nvSpPr>
          <p:cNvPr id="5" name="Prostokąt 4"/>
          <p:cNvSpPr/>
          <p:nvPr/>
        </p:nvSpPr>
        <p:spPr>
          <a:xfrm>
            <a:off x="285720" y="1500174"/>
            <a:ext cx="8572560" cy="1138773"/>
          </a:xfrm>
          <a:prstGeom prst="rect">
            <a:avLst/>
          </a:prstGeom>
        </p:spPr>
        <p:txBody>
          <a:bodyPr wrap="square">
            <a:spAutoFit/>
          </a:bodyPr>
          <a:lstStyle/>
          <a:p>
            <a:endParaRPr lang="pl-PL" sz="1600" dirty="0" smtClean="0">
              <a:latin typeface="Bodoni MT Condensed" pitchFamily="18" charset="0"/>
            </a:endParaRPr>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rot="10800000" flipV="1">
            <a:off x="714348" y="1000108"/>
            <a:ext cx="7715304" cy="617222"/>
          </a:xfrm>
        </p:spPr>
        <p:txBody>
          <a:bodyPr>
            <a:noAutofit/>
          </a:bodyPr>
          <a:lstStyle/>
          <a:p>
            <a:pPr algn="ctr"/>
            <a:r>
              <a:rPr lang="pl-PL" sz="4000" dirty="0" smtClean="0">
                <a:solidFill>
                  <a:srgbClr val="D60093"/>
                </a:solidFill>
                <a:latin typeface="Bodoni MT Condensed" pitchFamily="18" charset="0"/>
              </a:rPr>
              <a:t>Formaty zapisu plików . </a:t>
            </a: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4"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11" name="pole tekstowe 10"/>
          <p:cNvSpPr txBox="1"/>
          <p:nvPr/>
        </p:nvSpPr>
        <p:spPr>
          <a:xfrm>
            <a:off x="285720" y="4857760"/>
            <a:ext cx="1714512" cy="523220"/>
          </a:xfrm>
          <a:prstGeom prst="rect">
            <a:avLst/>
          </a:prstGeom>
          <a:noFill/>
        </p:spPr>
        <p:txBody>
          <a:bodyPr wrap="square" rtlCol="0">
            <a:spAutoFit/>
          </a:bodyPr>
          <a:lstStyle/>
          <a:p>
            <a:r>
              <a:rPr lang="pl-PL" sz="2800" dirty="0" smtClean="0">
                <a:solidFill>
                  <a:srgbClr val="D60093"/>
                </a:solidFill>
                <a:latin typeface="Bodoni MT Condensed" pitchFamily="18" charset="0"/>
              </a:rPr>
              <a:t>JPG</a:t>
            </a:r>
            <a:endParaRPr lang="pl-PL" sz="2800" dirty="0">
              <a:solidFill>
                <a:srgbClr val="D60093"/>
              </a:solidFill>
              <a:latin typeface="Bodoni MT Condensed" pitchFamily="18" charset="0"/>
            </a:endParaRPr>
          </a:p>
        </p:txBody>
      </p:sp>
      <p:pic>
        <p:nvPicPr>
          <p:cNvPr id="37894" name="Picture 6" descr="C:\Users\Zuza\Desktop\GIF.gif"/>
          <p:cNvPicPr>
            <a:picLocks noChangeAspect="1" noChangeArrowheads="1"/>
          </p:cNvPicPr>
          <p:nvPr/>
        </p:nvPicPr>
        <p:blipFill>
          <a:blip r:embed="rId5"/>
          <a:srcRect/>
          <a:stretch>
            <a:fillRect/>
          </a:stretch>
        </p:blipFill>
        <p:spPr bwMode="auto">
          <a:xfrm>
            <a:off x="2928926" y="2071678"/>
            <a:ext cx="3571900" cy="4435436"/>
          </a:xfrm>
          <a:prstGeom prst="rect">
            <a:avLst/>
          </a:prstGeom>
          <a:noFill/>
        </p:spPr>
      </p:pic>
      <p:sp>
        <p:nvSpPr>
          <p:cNvPr id="13" name="pole tekstowe 12"/>
          <p:cNvSpPr txBox="1"/>
          <p:nvPr/>
        </p:nvSpPr>
        <p:spPr>
          <a:xfrm>
            <a:off x="5929322" y="6000768"/>
            <a:ext cx="857256" cy="523220"/>
          </a:xfrm>
          <a:prstGeom prst="rect">
            <a:avLst/>
          </a:prstGeom>
          <a:noFill/>
        </p:spPr>
        <p:txBody>
          <a:bodyPr wrap="square" rtlCol="0">
            <a:spAutoFit/>
          </a:bodyPr>
          <a:lstStyle/>
          <a:p>
            <a:r>
              <a:rPr lang="pl-PL" sz="2800" dirty="0" smtClean="0">
                <a:solidFill>
                  <a:srgbClr val="D60093"/>
                </a:solidFill>
                <a:latin typeface="Bodoni MT Condensed" pitchFamily="18" charset="0"/>
              </a:rPr>
              <a:t>GIF</a:t>
            </a:r>
            <a:endParaRPr lang="pl-PL" sz="2800" dirty="0">
              <a:solidFill>
                <a:srgbClr val="D60093"/>
              </a:solidFill>
              <a:latin typeface="Bodoni MT Condensed" pitchFamily="18" charset="0"/>
            </a:endParaRPr>
          </a:p>
        </p:txBody>
      </p:sp>
      <p:sp>
        <p:nvSpPr>
          <p:cNvPr id="15" name="pole tekstowe 14"/>
          <p:cNvSpPr txBox="1"/>
          <p:nvPr/>
        </p:nvSpPr>
        <p:spPr>
          <a:xfrm>
            <a:off x="8358182" y="4714884"/>
            <a:ext cx="785818" cy="523220"/>
          </a:xfrm>
          <a:prstGeom prst="rect">
            <a:avLst/>
          </a:prstGeom>
          <a:noFill/>
        </p:spPr>
        <p:txBody>
          <a:bodyPr wrap="square" rtlCol="0">
            <a:spAutoFit/>
          </a:bodyPr>
          <a:lstStyle/>
          <a:p>
            <a:r>
              <a:rPr lang="pl-PL" sz="2800" dirty="0" smtClean="0">
                <a:solidFill>
                  <a:srgbClr val="D60093"/>
                </a:solidFill>
                <a:latin typeface="Bodoni MT Condensed" pitchFamily="18" charset="0"/>
              </a:rPr>
              <a:t>BMP</a:t>
            </a:r>
            <a:endParaRPr lang="pl-PL" sz="2800" dirty="0">
              <a:solidFill>
                <a:srgbClr val="D60093"/>
              </a:solidFill>
              <a:latin typeface="Bodoni MT Condensed" pitchFamily="18" charset="0"/>
            </a:endParaRPr>
          </a:p>
        </p:txBody>
      </p:sp>
    </p:spTree>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428604"/>
            <a:ext cx="8229600" cy="1252728"/>
          </a:xfrm>
        </p:spPr>
        <p:txBody>
          <a:bodyPr>
            <a:normAutofit fontScale="90000"/>
          </a:bodyPr>
          <a:lstStyle/>
          <a:p>
            <a:r>
              <a:rPr lang="pl-PL" sz="5300" dirty="0" smtClean="0">
                <a:ln>
                  <a:prstDash val="solid"/>
                </a:ln>
                <a:solidFill>
                  <a:srgbClr val="D60093"/>
                </a:solidFill>
                <a:latin typeface="Bodoni MT Condensed" pitchFamily="18" charset="0"/>
              </a:rPr>
              <a:t>Grafika Komputerowa - definicja</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142984"/>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l-PL" sz="2400" b="0" i="0" u="none" strike="noStrike" kern="1200" cap="none" spc="0" normalizeH="0" baseline="0" noProof="0" dirty="0" smtClean="0">
              <a:ln>
                <a:noFill/>
              </a:ln>
              <a:solidFill>
                <a:schemeClr val="tx1"/>
              </a:solidFill>
              <a:effectLst/>
              <a:uLnTx/>
              <a:uFillTx/>
              <a:latin typeface="Bodoni MT Condensed" pitchFamily="18" charset="0"/>
              <a:ea typeface="+mn-ea"/>
              <a:cs typeface="+mn-cs"/>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l-PL" sz="2400" b="0" i="0" u="none" strike="noStrike" kern="1200" cap="none" spc="0" normalizeH="0" baseline="0" noProof="0" dirty="0" smtClean="0">
              <a:ln>
                <a:noFill/>
              </a:ln>
              <a:solidFill>
                <a:schemeClr val="tx1"/>
              </a:solidFill>
              <a:effectLst/>
              <a:uLnTx/>
              <a:uFillTx/>
              <a:latin typeface="Bodoni MT Condensed" pitchFamily="18" charset="0"/>
              <a:ea typeface="+mn-ea"/>
              <a:cs typeface="+mn-cs"/>
            </a:endParaRPr>
          </a:p>
          <a:p>
            <a:pPr algn="ctr">
              <a:lnSpc>
                <a:spcPct val="90000"/>
              </a:lnSpc>
            </a:pPr>
            <a:r>
              <a:rPr kumimoji="0" lang="pl-PL" sz="2800" b="1" i="0" u="none" strike="noStrike" kern="1200" cap="none" spc="0" normalizeH="0" baseline="0" noProof="0" dirty="0" smtClean="0">
                <a:ln>
                  <a:noFill/>
                </a:ln>
                <a:solidFill>
                  <a:schemeClr val="tx1">
                    <a:lumMod val="85000"/>
                  </a:schemeClr>
                </a:solidFill>
                <a:effectLst/>
                <a:uLnTx/>
                <a:uFillTx/>
                <a:latin typeface="Bodoni MT Condensed" pitchFamily="18" charset="0"/>
                <a:ea typeface="+mn-ea"/>
                <a:cs typeface="+mn-cs"/>
              </a:rPr>
              <a:t>Grafika </a:t>
            </a:r>
            <a:r>
              <a:rPr kumimoji="0" lang="pl-PL" sz="2800" b="1" i="0" u="none" strike="noStrike" kern="1200" cap="none" spc="0" normalizeH="0" baseline="0" noProof="0" dirty="0" smtClean="0">
                <a:ln>
                  <a:noFill/>
                </a:ln>
                <a:solidFill>
                  <a:schemeClr val="tx1">
                    <a:lumMod val="85000"/>
                  </a:schemeClr>
                </a:solidFill>
                <a:effectLst/>
                <a:uLnTx/>
                <a:uFillTx/>
                <a:latin typeface="Bodoni MT Condensed" pitchFamily="18" charset="0"/>
              </a:rPr>
              <a:t>komputerowa-dział informatyki zajmujący</a:t>
            </a:r>
            <a:r>
              <a:rPr kumimoji="0" lang="pl-PL" sz="2800" b="1" i="0" u="none" strike="noStrike" kern="1200" cap="none" spc="0" normalizeH="0" noProof="0" dirty="0" smtClean="0">
                <a:ln>
                  <a:noFill/>
                </a:ln>
                <a:solidFill>
                  <a:schemeClr val="tx1">
                    <a:lumMod val="85000"/>
                  </a:schemeClr>
                </a:solidFill>
                <a:effectLst/>
                <a:uLnTx/>
                <a:uFillTx/>
                <a:latin typeface="Bodoni MT Condensed" pitchFamily="18" charset="0"/>
              </a:rPr>
              <a:t> </a:t>
            </a:r>
            <a:r>
              <a:rPr kumimoji="0" lang="pl-PL" sz="2800" b="1" i="0" u="none" strike="noStrike" kern="1200" cap="none" spc="0" normalizeH="0" baseline="0" noProof="0" dirty="0" smtClean="0">
                <a:ln>
                  <a:noFill/>
                </a:ln>
                <a:solidFill>
                  <a:schemeClr val="tx1">
                    <a:lumMod val="85000"/>
                  </a:schemeClr>
                </a:solidFill>
                <a:effectLst/>
                <a:uLnTx/>
                <a:uFillTx/>
                <a:latin typeface="Bodoni MT Condensed" pitchFamily="18" charset="0"/>
              </a:rPr>
              <a:t>się wykorzystaniem komputerów </a:t>
            </a:r>
            <a:r>
              <a:rPr kumimoji="0" lang="pl-PL" sz="2800" b="1" i="0" u="none" strike="noStrike" kern="1200" cap="none" spc="0" normalizeH="0" baseline="0" noProof="0" dirty="0" smtClean="0">
                <a:ln>
                  <a:noFill/>
                </a:ln>
                <a:solidFill>
                  <a:schemeClr val="tx1">
                    <a:lumMod val="85000"/>
                  </a:schemeClr>
                </a:solidFill>
                <a:effectLst/>
                <a:uLnTx/>
                <a:uFillTx/>
                <a:latin typeface="Bodoni MT Condensed" pitchFamily="18" charset="0"/>
                <a:ea typeface="+mn-ea"/>
                <a:cs typeface="+mn-cs"/>
              </a:rPr>
              <a:t>do generowania obrazów oraz wizualizacją rzeczywistych danych.</a:t>
            </a:r>
          </a:p>
          <a:p>
            <a:pPr>
              <a:lnSpc>
                <a:spcPct val="90000"/>
              </a:lnSpc>
            </a:pPr>
            <a:r>
              <a:rPr kumimoji="0" lang="pl-PL" sz="2800" b="1" i="0" u="none" strike="noStrike" kern="1200" cap="none" spc="0" normalizeH="0" baseline="0" noProof="0" dirty="0" smtClean="0">
                <a:ln>
                  <a:noFill/>
                </a:ln>
                <a:solidFill>
                  <a:schemeClr val="tx1">
                    <a:lumMod val="85000"/>
                  </a:schemeClr>
                </a:solidFill>
                <a:effectLst/>
                <a:uLnTx/>
                <a:uFillTx/>
                <a:latin typeface="Bodoni MT Condensed" pitchFamily="18" charset="0"/>
                <a:ea typeface="+mn-ea"/>
                <a:cs typeface="+mn-cs"/>
              </a:rPr>
              <a:t> </a:t>
            </a:r>
          </a:p>
          <a:p>
            <a:pPr>
              <a:lnSpc>
                <a:spcPct val="90000"/>
              </a:lnSpc>
            </a:pPr>
            <a:r>
              <a:rPr kumimoji="0" lang="pl-PL" sz="2400" b="1" i="0" u="none" strike="noStrike" kern="1200" cap="none" spc="0" normalizeH="0" baseline="0" noProof="0" dirty="0" smtClean="0">
                <a:ln>
                  <a:noFill/>
                </a:ln>
                <a:solidFill>
                  <a:schemeClr val="tx1">
                    <a:lumMod val="85000"/>
                  </a:schemeClr>
                </a:solidFill>
                <a:effectLst/>
                <a:uLnTx/>
                <a:uFillTx/>
                <a:latin typeface="Bodoni MT Condensed" pitchFamily="18" charset="0"/>
                <a:ea typeface="+mn-ea"/>
                <a:cs typeface="+mn-cs"/>
              </a:rPr>
              <a:t>Grafika komputerowa jest obecnie narzędziem stosowanym powszechnie w nauce, technice, kulturze oraz rozrywce:</a:t>
            </a:r>
            <a:endParaRPr lang="pl-PL" sz="2400" dirty="0" smtClean="0"/>
          </a:p>
          <a:p>
            <a:pPr>
              <a:lnSpc>
                <a:spcPct val="90000"/>
              </a:lnSpc>
              <a:buFont typeface="Wingdings" pitchFamily="2" charset="2"/>
              <a:buChar char="ü"/>
            </a:pPr>
            <a:r>
              <a:rPr lang="pl-PL" sz="2000" dirty="0" smtClean="0">
                <a:latin typeface="Bodoni MT Condensed" pitchFamily="18" charset="0"/>
              </a:rPr>
              <a:t>kartografia, </a:t>
            </a:r>
          </a:p>
          <a:p>
            <a:pPr>
              <a:lnSpc>
                <a:spcPct val="90000"/>
              </a:lnSpc>
              <a:buFont typeface="Wingdings" pitchFamily="2" charset="2"/>
              <a:buChar char="ü"/>
            </a:pPr>
            <a:r>
              <a:rPr lang="pl-PL" sz="2000" dirty="0" smtClean="0">
                <a:latin typeface="Bodoni MT Condensed" pitchFamily="18" charset="0"/>
              </a:rPr>
              <a:t>wizualizacja danych pomiarowych (np. w formie wykresów dwu- i trójwymiarowych), </a:t>
            </a:r>
          </a:p>
          <a:p>
            <a:pPr>
              <a:lnSpc>
                <a:spcPct val="90000"/>
              </a:lnSpc>
              <a:buFont typeface="Wingdings" pitchFamily="2" charset="2"/>
              <a:buChar char="ü"/>
            </a:pPr>
            <a:r>
              <a:rPr lang="pl-PL" sz="2000" dirty="0" smtClean="0">
                <a:latin typeface="Bodoni MT Condensed" pitchFamily="18" charset="0"/>
              </a:rPr>
              <a:t>wizualizacja symulacji komputerowych, </a:t>
            </a:r>
          </a:p>
          <a:p>
            <a:pPr>
              <a:lnSpc>
                <a:spcPct val="90000"/>
              </a:lnSpc>
              <a:buFont typeface="Wingdings" pitchFamily="2" charset="2"/>
              <a:buChar char="ü"/>
            </a:pPr>
            <a:r>
              <a:rPr lang="pl-PL" sz="2000" dirty="0" smtClean="0">
                <a:latin typeface="Bodoni MT Condensed" pitchFamily="18" charset="0"/>
              </a:rPr>
              <a:t>diagnostyka medyczna, </a:t>
            </a:r>
          </a:p>
          <a:p>
            <a:pPr>
              <a:lnSpc>
                <a:spcPct val="90000"/>
              </a:lnSpc>
              <a:buFont typeface="Wingdings" pitchFamily="2" charset="2"/>
              <a:buChar char="ü"/>
            </a:pPr>
            <a:r>
              <a:rPr lang="pl-PL" sz="2000" dirty="0" smtClean="0">
                <a:latin typeface="Bodoni MT Condensed" pitchFamily="18" charset="0"/>
              </a:rPr>
              <a:t>kreślenie i projektowanie wspomagane komputerowo (CAD), </a:t>
            </a:r>
          </a:p>
          <a:p>
            <a:pPr>
              <a:lnSpc>
                <a:spcPct val="90000"/>
              </a:lnSpc>
              <a:buFont typeface="Wingdings" pitchFamily="2" charset="2"/>
              <a:buChar char="ü"/>
            </a:pPr>
            <a:r>
              <a:rPr lang="pl-PL" sz="2000" dirty="0" smtClean="0">
                <a:latin typeface="Bodoni MT Condensed" pitchFamily="18" charset="0"/>
              </a:rPr>
              <a:t>przygotowanie publikacji (DTP), </a:t>
            </a:r>
          </a:p>
          <a:p>
            <a:pPr>
              <a:lnSpc>
                <a:spcPct val="90000"/>
              </a:lnSpc>
              <a:buFont typeface="Wingdings" pitchFamily="2" charset="2"/>
              <a:buChar char="ü"/>
            </a:pPr>
            <a:r>
              <a:rPr lang="pl-PL" sz="2000" dirty="0" smtClean="0">
                <a:latin typeface="Bodoni MT Condensed" pitchFamily="18" charset="0"/>
              </a:rPr>
              <a:t>efekty specjalne w filmach, </a:t>
            </a:r>
          </a:p>
          <a:p>
            <a:pPr>
              <a:lnSpc>
                <a:spcPct val="90000"/>
              </a:lnSpc>
              <a:buFont typeface="Wingdings" pitchFamily="2" charset="2"/>
              <a:buChar char="ü"/>
            </a:pPr>
            <a:r>
              <a:rPr lang="pl-PL" sz="2000" dirty="0" smtClean="0">
                <a:latin typeface="Bodoni MT Condensed" pitchFamily="18" charset="0"/>
              </a:rPr>
              <a:t>gry komputerowe</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358214" y="6357958"/>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5816977"/>
          </a:xfrm>
          <a:prstGeom prst="rect">
            <a:avLst/>
          </a:prstGeom>
        </p:spPr>
        <p:txBody>
          <a:bodyPr wrap="square">
            <a:spAutoFit/>
          </a:bodyPr>
          <a:lstStyle/>
          <a:p>
            <a:r>
              <a:rPr lang="pl-PL" sz="2000" dirty="0" smtClean="0">
                <a:latin typeface="Bodoni MT Condensed" pitchFamily="18" charset="0"/>
              </a:rPr>
              <a:t>Obiekty tworzone w tego rodzaju grafice definiuje się za pomocą równań algebraicznych (wektorów). Obrazy i rysunki składają się z szeregu punktów, przez które prowadzi się linie proste i krzywe. Obraz wektorowy najprościej ujmując zapamiętany jest  postaci wzorów. Program, który je wyświetla i pozwala edytować przelicza wzory. W praktyce kreowanie takiego obrazu polega na utworzeniu niezależnych od siebie obiektów. Każdy z nich posiada takie właściwości jak kontur, rozmiar, kolor i stanowi odrębną całość. Obrazy i rysunki wektorowe możemy poddawać skalowaniu i modelowaniu bez utraty ich jakości. Tutaj zmiana kształtu jakiegoś obiektu polega na modelowaniu jego konturu. Przykładem rysunków utworzonych w grafice wektorowej mogą być </a:t>
            </a:r>
            <a:r>
              <a:rPr lang="pl-PL" sz="2000" dirty="0" err="1" smtClean="0">
                <a:latin typeface="Bodoni MT Condensed" pitchFamily="18" charset="0"/>
              </a:rPr>
              <a:t>ClipArty</a:t>
            </a:r>
            <a:r>
              <a:rPr lang="pl-PL" sz="2000" dirty="0" smtClean="0">
                <a:latin typeface="Bodoni MT Condensed" pitchFamily="18" charset="0"/>
              </a:rPr>
              <a:t>. W przypadku tej właśnie grafiki nie używamy określenia jakości obrazu. Obiekty są wyświetlane na ekranie monitora z rozdzielczością, z jaką pracuje karta graficzna i drukowanie z rozdzielczością drukarki.</a:t>
            </a:r>
          </a:p>
          <a:p>
            <a:r>
              <a:rPr lang="pl-PL" sz="2000" dirty="0" smtClean="0">
                <a:latin typeface="Bodoni MT Condensed" pitchFamily="18" charset="0"/>
              </a:rPr>
              <a:t> </a:t>
            </a:r>
          </a:p>
          <a:p>
            <a:r>
              <a:rPr lang="pl-PL" sz="2000" dirty="0" smtClean="0">
                <a:latin typeface="Bodoni MT Condensed" pitchFamily="18" charset="0"/>
              </a:rPr>
              <a:t>Grafika wektorowa posiada wiele zalet. Jest wyraźna na monitorze i na wydruku, zajmuje mniej miejsca na dysku i w pamięci RAM komputera.</a:t>
            </a:r>
          </a:p>
          <a:p>
            <a:r>
              <a:rPr lang="pl-PL" sz="2000" dirty="0" smtClean="0">
                <a:latin typeface="Bodoni MT Condensed" pitchFamily="18" charset="0"/>
              </a:rPr>
              <a:t> </a:t>
            </a:r>
          </a:p>
          <a:p>
            <a:r>
              <a:rPr lang="pl-PL" sz="2000" dirty="0" smtClean="0">
                <a:latin typeface="Bodoni MT Condensed" pitchFamily="18" charset="0"/>
              </a:rPr>
              <a:t>Wadą grafiki wektorowej jest brak uniwersalnego formatu jej zapisu (np. obrazek stworzony w Corelu możemy odczytać tylko w tym programie.) Nie każdy jednak dysponuje drogim oprogramowaniem Corela i żeby nasz rysunek stał się ogólnie dostępny należy zmienić jego format (np. na JPG).</a:t>
            </a:r>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714348" y="785794"/>
            <a:ext cx="7715304" cy="1252728"/>
          </a:xfrm>
        </p:spPr>
        <p:txBody>
          <a:bodyPr>
            <a:noAutofit/>
          </a:bodyPr>
          <a:lstStyle/>
          <a:p>
            <a:pPr algn="ctr"/>
            <a:r>
              <a:rPr lang="en-US" sz="4400" dirty="0" err="1" smtClean="0">
                <a:solidFill>
                  <a:srgbClr val="D60093"/>
                </a:solidFill>
                <a:latin typeface="Bodoni MT Condensed" pitchFamily="18" charset="0"/>
              </a:rPr>
              <a:t>Grafika</a:t>
            </a:r>
            <a:r>
              <a:rPr lang="en-US" sz="4400" dirty="0" smtClean="0">
                <a:solidFill>
                  <a:srgbClr val="D60093"/>
                </a:solidFill>
                <a:latin typeface="Bodoni MT Condensed" pitchFamily="18" charset="0"/>
              </a:rPr>
              <a:t> </a:t>
            </a:r>
            <a:r>
              <a:rPr lang="en-US" sz="4400" dirty="0" err="1" smtClean="0">
                <a:solidFill>
                  <a:srgbClr val="D60093"/>
                </a:solidFill>
                <a:latin typeface="Bodoni MT Condensed" pitchFamily="18" charset="0"/>
              </a:rPr>
              <a:t>wektorowa</a:t>
            </a:r>
            <a:r>
              <a:rPr lang="en-US" sz="4400" dirty="0" smtClean="0">
                <a:solidFill>
                  <a:srgbClr val="D60093"/>
                </a:solidFill>
                <a:latin typeface="Bodoni MT Condensed" pitchFamily="18" charset="0"/>
              </a:rPr>
              <a:t> </a:t>
            </a:r>
            <a:r>
              <a:rPr lang="pl-PL" sz="3200" dirty="0" smtClean="0"/>
              <a:t/>
            </a:r>
            <a:br>
              <a:rPr lang="pl-PL" sz="3200" dirty="0" smtClean="0"/>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4881336"/>
          </a:xfrm>
          <a:prstGeom prst="rect">
            <a:avLst/>
          </a:prstGeom>
        </p:spPr>
        <p:txBody>
          <a:bodyPr wrap="square">
            <a:spAutoFit/>
          </a:bodyPr>
          <a:lstStyle/>
          <a:p>
            <a:pPr>
              <a:lnSpc>
                <a:spcPct val="90000"/>
              </a:lnSpc>
              <a:buFont typeface="Wingdings" pitchFamily="2" charset="2"/>
              <a:buNone/>
            </a:pPr>
            <a:r>
              <a:rPr lang="pl-PL" sz="2400" dirty="0" smtClean="0">
                <a:latin typeface="Bodoni MT Condensed" pitchFamily="18" charset="0"/>
              </a:rPr>
              <a:t>Grafika wektorowa sprawdza się najlepiej, gdy zachodzi potrzeba stworzenia grafiki, czyli mającego stosunkowo małą ilość szczegółów, nie zaś zachowaniu </a:t>
            </a:r>
            <a:r>
              <a:rPr lang="pl-PL" sz="2400" dirty="0" err="1" smtClean="0">
                <a:latin typeface="Bodoni MT Condensed" pitchFamily="18" charset="0"/>
              </a:rPr>
              <a:t>fotorealizmu</a:t>
            </a:r>
            <a:r>
              <a:rPr lang="pl-PL" sz="2400" dirty="0" smtClean="0">
                <a:latin typeface="Bodoni MT Condensed" pitchFamily="18" charset="0"/>
              </a:rPr>
              <a:t> obecnego w obrazach. </a:t>
            </a:r>
          </a:p>
          <a:p>
            <a:pPr>
              <a:lnSpc>
                <a:spcPct val="90000"/>
              </a:lnSpc>
              <a:buFont typeface="Wingdings" pitchFamily="2" charset="2"/>
              <a:buNone/>
            </a:pPr>
            <a:r>
              <a:rPr lang="pl-PL" sz="2400" dirty="0" smtClean="0">
                <a:latin typeface="Bodoni MT Condensed" pitchFamily="18" charset="0"/>
              </a:rPr>
              <a:t>Odpowiednimi przykładami użycia grafiki wektorowej są:</a:t>
            </a:r>
          </a:p>
          <a:p>
            <a:pPr>
              <a:lnSpc>
                <a:spcPct val="90000"/>
              </a:lnSpc>
              <a:buFont typeface="Wingdings" pitchFamily="2" charset="2"/>
              <a:buNone/>
            </a:pPr>
            <a:endParaRPr lang="pl-PL" sz="2400" dirty="0" smtClean="0">
              <a:latin typeface="Bodoni MT Condensed" pitchFamily="18" charset="0"/>
            </a:endParaRPr>
          </a:p>
          <a:p>
            <a:pPr>
              <a:lnSpc>
                <a:spcPct val="90000"/>
              </a:lnSpc>
              <a:buFont typeface="Wingdings" pitchFamily="2" charset="2"/>
              <a:buChar char="ü"/>
            </a:pPr>
            <a:r>
              <a:rPr lang="pl-PL" sz="2400" dirty="0" smtClean="0">
                <a:latin typeface="Bodoni MT Condensed" pitchFamily="18" charset="0"/>
              </a:rPr>
              <a:t>schematy naukowe i techniczne </a:t>
            </a:r>
          </a:p>
          <a:p>
            <a:pPr>
              <a:lnSpc>
                <a:spcPct val="90000"/>
              </a:lnSpc>
              <a:buFont typeface="Wingdings" pitchFamily="2" charset="2"/>
              <a:buChar char="ü"/>
            </a:pPr>
            <a:r>
              <a:rPr lang="pl-PL" sz="2400" dirty="0" smtClean="0">
                <a:latin typeface="Bodoni MT Condensed" pitchFamily="18" charset="0"/>
              </a:rPr>
              <a:t>mapy i plany, </a:t>
            </a:r>
          </a:p>
          <a:p>
            <a:pPr>
              <a:lnSpc>
                <a:spcPct val="90000"/>
              </a:lnSpc>
              <a:buFont typeface="Wingdings" pitchFamily="2" charset="2"/>
              <a:buChar char="ü"/>
            </a:pPr>
            <a:r>
              <a:rPr lang="pl-PL" sz="2400" dirty="0" smtClean="0">
                <a:latin typeface="Bodoni MT Condensed" pitchFamily="18" charset="0"/>
              </a:rPr>
              <a:t>logo, herby, flagi, godła, </a:t>
            </a:r>
          </a:p>
          <a:p>
            <a:pPr>
              <a:lnSpc>
                <a:spcPct val="90000"/>
              </a:lnSpc>
              <a:buFont typeface="Wingdings" pitchFamily="2" charset="2"/>
              <a:buChar char="ü"/>
            </a:pPr>
            <a:r>
              <a:rPr lang="pl-PL" sz="2400" dirty="0" smtClean="0">
                <a:latin typeface="Bodoni MT Condensed" pitchFamily="18" charset="0"/>
              </a:rPr>
              <a:t>różnego typu znaki, np. drogowe, </a:t>
            </a:r>
          </a:p>
          <a:p>
            <a:pPr>
              <a:lnSpc>
                <a:spcPct val="90000"/>
              </a:lnSpc>
              <a:buFont typeface="Wingdings" pitchFamily="2" charset="2"/>
              <a:buChar char="ü"/>
            </a:pPr>
            <a:r>
              <a:rPr lang="pl-PL" sz="2400" dirty="0" smtClean="0">
                <a:latin typeface="Bodoni MT Condensed" pitchFamily="18" charset="0"/>
              </a:rPr>
              <a:t>część graficznej twórczości artystycznej (komiksy)</a:t>
            </a:r>
          </a:p>
          <a:p>
            <a:pPr>
              <a:lnSpc>
                <a:spcPct val="90000"/>
              </a:lnSpc>
              <a:buFont typeface="Wingdings" pitchFamily="2" charset="2"/>
              <a:buChar char="ü"/>
            </a:pPr>
            <a:r>
              <a:rPr lang="pl-PL" sz="2400" dirty="0" smtClean="0">
                <a:latin typeface="Bodoni MT Condensed" pitchFamily="18" charset="0"/>
              </a:rPr>
              <a:t>fonty</a:t>
            </a:r>
          </a:p>
          <a:p>
            <a:pPr>
              <a:lnSpc>
                <a:spcPct val="90000"/>
              </a:lnSpc>
              <a:buFont typeface="Wingdings" pitchFamily="2" charset="2"/>
              <a:buChar char="ü"/>
            </a:pPr>
            <a:r>
              <a:rPr lang="pl-PL" sz="2400" dirty="0" smtClean="0">
                <a:latin typeface="Bodoni MT Condensed" pitchFamily="18" charset="0"/>
              </a:rPr>
              <a:t>gry komputerowe i wideo</a:t>
            </a:r>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714348" y="785794"/>
            <a:ext cx="7715304" cy="1252728"/>
          </a:xfrm>
        </p:spPr>
        <p:txBody>
          <a:bodyPr>
            <a:noAutofit/>
          </a:bodyPr>
          <a:lstStyle/>
          <a:p>
            <a:pPr algn="ctr"/>
            <a:r>
              <a:rPr lang="en-US" sz="4400" dirty="0" err="1" smtClean="0">
                <a:solidFill>
                  <a:srgbClr val="D60093"/>
                </a:solidFill>
                <a:latin typeface="Bodoni MT Condensed" pitchFamily="18" charset="0"/>
              </a:rPr>
              <a:t>Grafika</a:t>
            </a:r>
            <a:r>
              <a:rPr lang="en-US" sz="4400" dirty="0" smtClean="0">
                <a:solidFill>
                  <a:srgbClr val="D60093"/>
                </a:solidFill>
                <a:latin typeface="Bodoni MT Condensed" pitchFamily="18" charset="0"/>
              </a:rPr>
              <a:t> </a:t>
            </a:r>
            <a:r>
              <a:rPr lang="en-US" sz="4400" dirty="0" err="1" smtClean="0">
                <a:solidFill>
                  <a:srgbClr val="D60093"/>
                </a:solidFill>
                <a:latin typeface="Bodoni MT Condensed" pitchFamily="18" charset="0"/>
              </a:rPr>
              <a:t>wektorowa</a:t>
            </a:r>
            <a:r>
              <a:rPr lang="en-US" sz="4400" dirty="0" smtClean="0">
                <a:solidFill>
                  <a:srgbClr val="D60093"/>
                </a:solidFill>
                <a:latin typeface="Bodoni MT Condensed" pitchFamily="18" charset="0"/>
              </a:rPr>
              <a:t> </a:t>
            </a:r>
            <a:r>
              <a:rPr lang="pl-PL" sz="3200" dirty="0" smtClean="0"/>
              <a:t/>
            </a:r>
            <a:br>
              <a:rPr lang="pl-PL" sz="3200" dirty="0" smtClean="0"/>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533465"/>
            <a:ext cx="8858280" cy="6955750"/>
          </a:xfrm>
          <a:prstGeom prst="rect">
            <a:avLst/>
          </a:prstGeom>
        </p:spPr>
        <p:txBody>
          <a:bodyPr wrap="square">
            <a:spAutoFit/>
          </a:bodyPr>
          <a:lstStyle/>
          <a:p>
            <a:r>
              <a:rPr lang="pl-PL" sz="2000" dirty="0" smtClean="0">
                <a:latin typeface="Bodoni MT Condensed" pitchFamily="18" charset="0"/>
              </a:rPr>
              <a:t>Istnieje wiele profesjonalnych programów umożliwiających tworzenie rysunków  w oparciu o grafikę wektorową. Najpopularniejszymi produktami tej kategorii są programy: </a:t>
            </a:r>
            <a:r>
              <a:rPr lang="pl-PL" sz="2000" dirty="0" err="1" smtClean="0">
                <a:solidFill>
                  <a:srgbClr val="D60093"/>
                </a:solidFill>
                <a:latin typeface="Bodoni MT Condensed" pitchFamily="18" charset="0"/>
              </a:rPr>
              <a:t>CorelDraw</a:t>
            </a:r>
            <a:r>
              <a:rPr lang="pl-PL" sz="2000" dirty="0" smtClean="0">
                <a:solidFill>
                  <a:srgbClr val="D60093"/>
                </a:solidFill>
                <a:latin typeface="Bodoni MT Condensed" pitchFamily="18" charset="0"/>
              </a:rPr>
              <a:t>, </a:t>
            </a:r>
            <a:r>
              <a:rPr lang="pl-PL" sz="2000" dirty="0" err="1" smtClean="0">
                <a:solidFill>
                  <a:srgbClr val="D60093"/>
                </a:solidFill>
                <a:latin typeface="Bodoni MT Condensed" pitchFamily="18" charset="0"/>
              </a:rPr>
              <a:t>Illustrator</a:t>
            </a:r>
            <a:r>
              <a:rPr lang="pl-PL" sz="2000" dirty="0" smtClean="0">
                <a:solidFill>
                  <a:srgbClr val="D60093"/>
                </a:solidFill>
                <a:latin typeface="Bodoni MT Condensed" pitchFamily="18" charset="0"/>
              </a:rPr>
              <a:t>, </a:t>
            </a:r>
            <a:r>
              <a:rPr lang="pl-PL" sz="2000" dirty="0" err="1" smtClean="0">
                <a:solidFill>
                  <a:srgbClr val="D60093"/>
                </a:solidFill>
                <a:latin typeface="Bodoni MT Condensed" pitchFamily="18" charset="0"/>
              </a:rPr>
              <a:t>WindowsDraw</a:t>
            </a:r>
            <a:r>
              <a:rPr lang="pl-PL" sz="2000" dirty="0" smtClean="0">
                <a:solidFill>
                  <a:srgbClr val="D60093"/>
                </a:solidFill>
                <a:latin typeface="Bodoni MT Condensed" pitchFamily="18" charset="0"/>
              </a:rPr>
              <a:t> i Designer. </a:t>
            </a:r>
          </a:p>
          <a:p>
            <a:r>
              <a:rPr lang="pl-PL" sz="2000" dirty="0" smtClean="0">
                <a:latin typeface="Bodoni MT Condensed" pitchFamily="18" charset="0"/>
              </a:rPr>
              <a:t>Istnieją następujące rozszerzenia  plików wektorowych:</a:t>
            </a:r>
          </a:p>
          <a:p>
            <a:pPr>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WMF</a:t>
            </a:r>
            <a:r>
              <a:rPr lang="pl-PL" sz="2000" b="1" dirty="0" smtClean="0">
                <a:solidFill>
                  <a:srgbClr val="FF0000"/>
                </a:solidFill>
                <a:effectLst>
                  <a:outerShdw blurRad="38100" dist="38100" dir="2700000" algn="tl">
                    <a:srgbClr val="C0C0C0"/>
                  </a:outerShdw>
                </a:effectLst>
                <a:latin typeface="Bodoni MT Condensed" pitchFamily="18" charset="0"/>
              </a:rPr>
              <a:t> </a:t>
            </a:r>
            <a:r>
              <a:rPr lang="pl-PL" sz="2000" dirty="0" smtClean="0">
                <a:effectLst>
                  <a:outerShdw blurRad="38100" dist="38100" dir="2700000" algn="tl">
                    <a:srgbClr val="C0C0C0"/>
                  </a:outerShdw>
                </a:effectLst>
                <a:latin typeface="Bodoni MT Condensed" pitchFamily="18" charset="0"/>
              </a:rPr>
              <a:t>-</a:t>
            </a:r>
            <a:r>
              <a:rPr lang="pl-PL" sz="2000" b="1" dirty="0" smtClean="0">
                <a:solidFill>
                  <a:srgbClr val="FF0000"/>
                </a:solidFill>
                <a:effectLst>
                  <a:outerShdw blurRad="38100" dist="38100" dir="2700000" algn="tl">
                    <a:srgbClr val="C0C0C0"/>
                  </a:outerShdw>
                </a:effectLst>
                <a:latin typeface="Bodoni MT Condensed" pitchFamily="18" charset="0"/>
              </a:rPr>
              <a:t> </a:t>
            </a:r>
            <a:r>
              <a:rPr lang="pl-PL" sz="2000" i="1" dirty="0" smtClean="0">
                <a:latin typeface="Bodoni MT Condensed" pitchFamily="18" charset="0"/>
              </a:rPr>
              <a:t>Windows  Meta  File</a:t>
            </a:r>
            <a:r>
              <a:rPr lang="pl-PL" sz="2000" dirty="0" smtClean="0">
                <a:latin typeface="Bodoni MT Condensed" pitchFamily="18" charset="0"/>
              </a:rPr>
              <a:t> – uniwersalny format zapisu wektorowego stosowany w MS Windows</a:t>
            </a:r>
          </a:p>
          <a:p>
            <a:pPr>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CDR</a:t>
            </a:r>
            <a:r>
              <a:rPr lang="pl-PL" sz="2000" b="1" dirty="0" smtClean="0">
                <a:solidFill>
                  <a:srgbClr val="FF0000"/>
                </a:solidFill>
                <a:effectLst>
                  <a:outerShdw blurRad="38100" dist="38100" dir="2700000" algn="tl">
                    <a:srgbClr val="C0C0C0"/>
                  </a:outerShdw>
                </a:effectLst>
                <a:latin typeface="Bodoni MT Condensed" pitchFamily="18" charset="0"/>
              </a:rPr>
              <a:t> </a:t>
            </a:r>
            <a:r>
              <a:rPr lang="pl-PL" sz="2000" dirty="0" smtClean="0">
                <a:latin typeface="Bodoni MT Condensed" pitchFamily="18" charset="0"/>
              </a:rPr>
              <a:t> -  format stosowany przez aplikacje firmy </a:t>
            </a:r>
            <a:r>
              <a:rPr lang="pl-PL" sz="2000" dirty="0" err="1" smtClean="0">
                <a:latin typeface="Bodoni MT Condensed" pitchFamily="18" charset="0"/>
              </a:rPr>
              <a:t>Autodesk</a:t>
            </a:r>
            <a:r>
              <a:rPr lang="pl-PL" sz="2000" dirty="0" smtClean="0">
                <a:latin typeface="Bodoni MT Condensed" pitchFamily="18" charset="0"/>
              </a:rPr>
              <a:t>: </a:t>
            </a:r>
            <a:r>
              <a:rPr lang="pl-PL" sz="2000" dirty="0" err="1" smtClean="0">
                <a:latin typeface="Bodoni MT Condensed" pitchFamily="18" charset="0"/>
              </a:rPr>
              <a:t>AutoCAD</a:t>
            </a:r>
            <a:r>
              <a:rPr lang="pl-PL" sz="2000" dirty="0" smtClean="0">
                <a:latin typeface="Bodoni MT Condensed" pitchFamily="18" charset="0"/>
              </a:rPr>
              <a:t> i in., standard przemysłowy</a:t>
            </a:r>
          </a:p>
          <a:p>
            <a:pPr>
              <a:lnSpc>
                <a:spcPct val="120000"/>
              </a:lnSpc>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EPS, PS</a:t>
            </a:r>
            <a:r>
              <a:rPr lang="pl-PL" sz="2000" dirty="0" smtClean="0">
                <a:solidFill>
                  <a:srgbClr val="D60093"/>
                </a:solidFill>
                <a:latin typeface="Bodoni MT Condensed" pitchFamily="18" charset="0"/>
              </a:rPr>
              <a:t> </a:t>
            </a:r>
            <a:r>
              <a:rPr lang="pl-PL" sz="2000" dirty="0" smtClean="0">
                <a:latin typeface="Bodoni MT Condensed" pitchFamily="18" charset="0"/>
              </a:rPr>
              <a:t>- </a:t>
            </a:r>
            <a:r>
              <a:rPr lang="pl-PL" sz="2000" i="1" dirty="0" smtClean="0">
                <a:latin typeface="Bodoni MT Condensed" pitchFamily="18" charset="0"/>
              </a:rPr>
              <a:t>(</a:t>
            </a:r>
            <a:r>
              <a:rPr lang="pl-PL" sz="2000" i="1" dirty="0" err="1" smtClean="0">
                <a:latin typeface="Bodoni MT Condensed" pitchFamily="18" charset="0"/>
              </a:rPr>
              <a:t>Encapsulated</a:t>
            </a:r>
            <a:r>
              <a:rPr lang="pl-PL" sz="2000" i="1" dirty="0" smtClean="0">
                <a:latin typeface="Bodoni MT Condensed" pitchFamily="18" charset="0"/>
              </a:rPr>
              <a:t>) </a:t>
            </a:r>
            <a:r>
              <a:rPr lang="pl-PL" sz="2000" i="1" dirty="0" err="1" smtClean="0">
                <a:latin typeface="Bodoni MT Condensed" pitchFamily="18" charset="0"/>
              </a:rPr>
              <a:t>PostScript</a:t>
            </a:r>
            <a:r>
              <a:rPr lang="pl-PL" sz="2000" dirty="0" smtClean="0">
                <a:latin typeface="Bodoni MT Condensed" pitchFamily="18" charset="0"/>
              </a:rPr>
              <a:t> – właściwie język opisu (wyglądu) stron, opracowany przez firmę </a:t>
            </a:r>
            <a:r>
              <a:rPr lang="pl-PL" sz="2000" dirty="0" err="1" smtClean="0">
                <a:latin typeface="Bodoni MT Condensed" pitchFamily="18" charset="0"/>
              </a:rPr>
              <a:t>Adobe</a:t>
            </a:r>
            <a:r>
              <a:rPr lang="pl-PL" sz="2000" dirty="0" smtClean="0">
                <a:latin typeface="Bodoni MT Condensed" pitchFamily="18" charset="0"/>
              </a:rPr>
              <a:t>, stosowany  w zapisie dla celów poligraficznych, obsługiwany sprzętowo przez wiele rodzajów drukarek  i profesjonalnych systemów drukowania.</a:t>
            </a:r>
            <a:r>
              <a:rPr lang="pl-PL" sz="2000" b="1" dirty="0" smtClean="0">
                <a:solidFill>
                  <a:srgbClr val="FF0000"/>
                </a:solidFill>
                <a:effectLst>
                  <a:outerShdw blurRad="38100" dist="38100" dir="2700000" algn="tl">
                    <a:srgbClr val="C0C0C0"/>
                  </a:outerShdw>
                </a:effectLst>
                <a:latin typeface="Bodoni MT Condensed" pitchFamily="18" charset="0"/>
              </a:rPr>
              <a:t> </a:t>
            </a:r>
          </a:p>
          <a:p>
            <a:pPr>
              <a:lnSpc>
                <a:spcPct val="120000"/>
              </a:lnSpc>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HPGL</a:t>
            </a:r>
            <a:r>
              <a:rPr lang="pl-PL" sz="2000" b="1" dirty="0" smtClean="0">
                <a:solidFill>
                  <a:srgbClr val="FF0000"/>
                </a:solidFill>
                <a:effectLst>
                  <a:outerShdw blurRad="38100" dist="38100" dir="2700000" algn="tl">
                    <a:srgbClr val="C0C0C0"/>
                  </a:outerShdw>
                </a:effectLst>
                <a:latin typeface="Bodoni MT Condensed" pitchFamily="18" charset="0"/>
              </a:rPr>
              <a:t> </a:t>
            </a:r>
            <a:r>
              <a:rPr lang="pl-PL" sz="2000" dirty="0" smtClean="0">
                <a:latin typeface="Bodoni MT Condensed" pitchFamily="18" charset="0"/>
              </a:rPr>
              <a:t>-  format sterowania ploterami HP</a:t>
            </a:r>
          </a:p>
          <a:p>
            <a:pPr>
              <a:lnSpc>
                <a:spcPct val="120000"/>
              </a:lnSpc>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DXF</a:t>
            </a:r>
            <a:r>
              <a:rPr lang="pl-PL" sz="2000" dirty="0" smtClean="0">
                <a:solidFill>
                  <a:srgbClr val="D60093"/>
                </a:solidFill>
                <a:latin typeface="Bodoni MT Condensed" pitchFamily="18" charset="0"/>
              </a:rPr>
              <a:t> </a:t>
            </a:r>
            <a:r>
              <a:rPr lang="pl-PL" sz="2000" dirty="0" smtClean="0">
                <a:latin typeface="Bodoni MT Condensed" pitchFamily="18" charset="0"/>
              </a:rPr>
              <a:t> - powszechnie stosowany w aplikacjach wspomagania projektowania CAD</a:t>
            </a:r>
          </a:p>
          <a:p>
            <a:pPr>
              <a:lnSpc>
                <a:spcPct val="120000"/>
              </a:lnSpc>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WPG</a:t>
            </a:r>
            <a:r>
              <a:rPr lang="pl-PL" sz="2000" dirty="0" smtClean="0">
                <a:latin typeface="Bodoni MT Condensed" pitchFamily="18" charset="0"/>
              </a:rPr>
              <a:t>  - format stosowany przez </a:t>
            </a:r>
            <a:r>
              <a:rPr lang="pl-PL" sz="2000" dirty="0" err="1" smtClean="0">
                <a:latin typeface="Bodoni MT Condensed" pitchFamily="18" charset="0"/>
              </a:rPr>
              <a:t>WordPerfect</a:t>
            </a:r>
            <a:endParaRPr lang="pl-PL" sz="2000" dirty="0" smtClean="0">
              <a:latin typeface="Bodoni MT Condensed" pitchFamily="18" charset="0"/>
            </a:endParaRPr>
          </a:p>
          <a:p>
            <a:pPr>
              <a:lnSpc>
                <a:spcPct val="120000"/>
              </a:lnSpc>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CGM </a:t>
            </a:r>
            <a:r>
              <a:rPr lang="pl-PL" sz="2000" b="1" dirty="0" smtClean="0">
                <a:solidFill>
                  <a:srgbClr val="FF0000"/>
                </a:solidFill>
                <a:effectLst>
                  <a:outerShdw blurRad="38100" dist="38100" dir="2700000" algn="tl">
                    <a:srgbClr val="C0C0C0"/>
                  </a:outerShdw>
                </a:effectLst>
                <a:latin typeface="Bodoni MT Condensed" pitchFamily="18" charset="0"/>
              </a:rPr>
              <a:t> </a:t>
            </a:r>
            <a:r>
              <a:rPr lang="pl-PL" sz="2000" dirty="0" smtClean="0">
                <a:latin typeface="Bodoni MT Condensed" pitchFamily="18" charset="0"/>
              </a:rPr>
              <a:t>- </a:t>
            </a:r>
            <a:r>
              <a:rPr lang="pl-PL" sz="2000" i="1" dirty="0" smtClean="0">
                <a:latin typeface="Bodoni MT Condensed" pitchFamily="18" charset="0"/>
              </a:rPr>
              <a:t>Computer </a:t>
            </a:r>
            <a:r>
              <a:rPr lang="pl-PL" sz="2000" i="1" dirty="0" err="1" smtClean="0">
                <a:latin typeface="Bodoni MT Condensed" pitchFamily="18" charset="0"/>
              </a:rPr>
              <a:t>Graphics</a:t>
            </a:r>
            <a:r>
              <a:rPr lang="pl-PL" sz="2000" i="1" dirty="0" smtClean="0">
                <a:latin typeface="Bodoni MT Condensed" pitchFamily="18" charset="0"/>
              </a:rPr>
              <a:t> </a:t>
            </a:r>
            <a:r>
              <a:rPr lang="pl-PL" sz="2000" i="1" dirty="0" err="1" smtClean="0">
                <a:latin typeface="Bodoni MT Condensed" pitchFamily="18" charset="0"/>
              </a:rPr>
              <a:t>Metafile</a:t>
            </a:r>
            <a:r>
              <a:rPr lang="pl-PL" sz="2000" dirty="0" smtClean="0">
                <a:latin typeface="Bodoni MT Condensed" pitchFamily="18" charset="0"/>
              </a:rPr>
              <a:t> – standard ISO opracowany dla dokumentów elektronicznych, posiada liczne zastosowania przemysłowe</a:t>
            </a:r>
          </a:p>
          <a:p>
            <a:pPr>
              <a:lnSpc>
                <a:spcPct val="90000"/>
              </a:lnSpc>
              <a:buFont typeface="Wingdings" pitchFamily="2" charset="2"/>
              <a:buNone/>
            </a:pPr>
            <a:r>
              <a:rPr lang="pl-PL" sz="2000" b="1" dirty="0" smtClean="0">
                <a:solidFill>
                  <a:srgbClr val="D60093"/>
                </a:solidFill>
                <a:effectLst>
                  <a:outerShdw blurRad="38100" dist="38100" dir="2700000" algn="tl">
                    <a:srgbClr val="C0C0C0"/>
                  </a:outerShdw>
                </a:effectLst>
                <a:latin typeface="Bodoni MT Condensed" pitchFamily="18" charset="0"/>
              </a:rPr>
              <a:t>SVG</a:t>
            </a:r>
            <a:r>
              <a:rPr lang="pl-PL" sz="2000" b="1" dirty="0" smtClean="0">
                <a:solidFill>
                  <a:srgbClr val="FF0000"/>
                </a:solidFill>
                <a:effectLst>
                  <a:outerShdw blurRad="38100" dist="38100" dir="2700000" algn="tl">
                    <a:srgbClr val="C0C0C0"/>
                  </a:outerShdw>
                </a:effectLst>
                <a:latin typeface="Bodoni MT Condensed" pitchFamily="18" charset="0"/>
              </a:rPr>
              <a:t>  </a:t>
            </a:r>
            <a:r>
              <a:rPr lang="pl-PL" sz="2000" dirty="0" smtClean="0">
                <a:latin typeface="Bodoni MT Condensed" pitchFamily="18" charset="0"/>
              </a:rPr>
              <a:t>- </a:t>
            </a:r>
            <a:r>
              <a:rPr lang="pl-PL" sz="2000" i="1" dirty="0" err="1" smtClean="0">
                <a:latin typeface="Bodoni MT Condensed" pitchFamily="18" charset="0"/>
              </a:rPr>
              <a:t>Scalable</a:t>
            </a:r>
            <a:r>
              <a:rPr lang="pl-PL" sz="2000" i="1" dirty="0" smtClean="0">
                <a:latin typeface="Bodoni MT Condensed" pitchFamily="18" charset="0"/>
              </a:rPr>
              <a:t> </a:t>
            </a:r>
            <a:r>
              <a:rPr lang="pl-PL" sz="2000" i="1" dirty="0" err="1" smtClean="0">
                <a:latin typeface="Bodoni MT Condensed" pitchFamily="18" charset="0"/>
              </a:rPr>
              <a:t>Vector</a:t>
            </a:r>
            <a:r>
              <a:rPr lang="pl-PL" sz="2000" i="1" dirty="0" smtClean="0">
                <a:latin typeface="Bodoni MT Condensed" pitchFamily="18" charset="0"/>
              </a:rPr>
              <a:t> </a:t>
            </a:r>
            <a:r>
              <a:rPr lang="pl-PL" sz="2000" i="1" dirty="0" err="1" smtClean="0">
                <a:latin typeface="Bodoni MT Condensed" pitchFamily="18" charset="0"/>
              </a:rPr>
              <a:t>Graphics</a:t>
            </a:r>
            <a:r>
              <a:rPr lang="pl-PL" sz="2000" dirty="0" smtClean="0">
                <a:latin typeface="Bodoni MT Condensed" pitchFamily="18" charset="0"/>
              </a:rPr>
              <a:t> – standard opracowany na potrzeby WWW, oparty na języku XML, bogate możliwości animacji oraz interakcyjne, czytniki dostępne jako wtyczki (</a:t>
            </a:r>
            <a:r>
              <a:rPr lang="pl-PL" sz="2000" i="1" dirty="0" err="1" smtClean="0">
                <a:latin typeface="Bodoni MT Condensed" pitchFamily="18" charset="0"/>
              </a:rPr>
              <a:t>plug-in</a:t>
            </a:r>
            <a:r>
              <a:rPr lang="pl-PL" sz="2000" dirty="0" smtClean="0">
                <a:latin typeface="Bodoni MT Condensed" pitchFamily="18" charset="0"/>
              </a:rPr>
              <a:t>) do przeglądarek</a:t>
            </a:r>
          </a:p>
          <a:p>
            <a:pPr>
              <a:buFont typeface="Wingdings" pitchFamily="2" charset="2"/>
              <a:buNone/>
            </a:pPr>
            <a:endParaRPr lang="pl-PL" dirty="0" smtClean="0">
              <a:latin typeface="Bodoni MT Condensed" pitchFamily="18" charset="0"/>
            </a:endParaRPr>
          </a:p>
          <a:p>
            <a:endParaRPr lang="pl-PL" sz="2400" dirty="0" smtClean="0"/>
          </a:p>
          <a:p>
            <a:endParaRPr lang="pl-PL" sz="2400" dirty="0" smtClean="0"/>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500034" y="642918"/>
            <a:ext cx="7715304" cy="1252728"/>
          </a:xfrm>
        </p:spPr>
        <p:txBody>
          <a:bodyPr>
            <a:noAutofit/>
          </a:bodyPr>
          <a:lstStyle/>
          <a:p>
            <a:pPr algn="ctr"/>
            <a:r>
              <a:rPr lang="pl-PL" sz="3200" dirty="0" smtClean="0">
                <a:solidFill>
                  <a:srgbClr val="D60093"/>
                </a:solidFill>
                <a:latin typeface="Bodoni MT Condensed" pitchFamily="18" charset="0"/>
              </a:rPr>
              <a:t>Formaty zapisu plików .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Programy do edycji i przetwarzania. </a:t>
            </a:r>
            <a:r>
              <a:rPr lang="pl-PL" sz="3200" dirty="0" smtClean="0"/>
              <a:t/>
            </a:r>
            <a:br>
              <a:rPr lang="pl-PL" sz="3200" dirty="0" smtClean="0"/>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643050"/>
            <a:ext cx="8572560" cy="3600986"/>
          </a:xfrm>
          <a:prstGeom prst="rect">
            <a:avLst/>
          </a:prstGeom>
        </p:spPr>
        <p:txBody>
          <a:bodyPr wrap="square">
            <a:spAutoFit/>
          </a:bodyPr>
          <a:lstStyle/>
          <a:p>
            <a:pPr>
              <a:lnSpc>
                <a:spcPct val="80000"/>
              </a:lnSpc>
            </a:pPr>
            <a:r>
              <a:rPr lang="pl-PL" sz="2000" dirty="0" smtClean="0">
                <a:solidFill>
                  <a:srgbClr val="D60093"/>
                </a:solidFill>
                <a:latin typeface="Bodoni MT Condensed" pitchFamily="18" charset="0"/>
              </a:rPr>
              <a:t>W</a:t>
            </a:r>
            <a:r>
              <a:rPr lang="pl-PL" sz="2000" dirty="0" smtClean="0">
                <a:latin typeface="Bodoni MT Condensed" pitchFamily="18" charset="0"/>
              </a:rPr>
              <a:t> </a:t>
            </a:r>
            <a:r>
              <a:rPr lang="pl-PL" sz="2000" b="1" dirty="0" smtClean="0">
                <a:solidFill>
                  <a:srgbClr val="D60093"/>
                </a:solidFill>
                <a:latin typeface="Bodoni MT Condensed" pitchFamily="18" charset="0"/>
              </a:rPr>
              <a:t>rysunku rastrowym</a:t>
            </a:r>
            <a:r>
              <a:rPr lang="pl-PL" sz="2000" dirty="0" smtClean="0">
                <a:solidFill>
                  <a:srgbClr val="D60093"/>
                </a:solidFill>
                <a:latin typeface="Bodoni MT Condensed" pitchFamily="18" charset="0"/>
              </a:rPr>
              <a:t> </a:t>
            </a:r>
            <a:r>
              <a:rPr lang="pl-PL" sz="2000" dirty="0" smtClean="0">
                <a:latin typeface="Bodoni MT Condensed" pitchFamily="18" charset="0"/>
              </a:rPr>
              <a:t>wszystko jest zapamiętane punkt po punkcie (piksel po pikselu). Tak więc mały rysunek jest zapamiętany jako określona liczba punktów. Po powiększeniu te małe punkty stają się duże, a na dodatek jest ich tyle samo (tyle że o większych rozmiarach). Różnica między małym a dużym odcinkiem polega więc na powiększeniu punktów, których ilość jest stała.</a:t>
            </a:r>
          </a:p>
          <a:p>
            <a:pPr>
              <a:lnSpc>
                <a:spcPct val="80000"/>
              </a:lnSpc>
            </a:pPr>
            <a:r>
              <a:rPr lang="pl-PL" sz="2000" dirty="0" smtClean="0">
                <a:latin typeface="Bodoni MT Condensed" pitchFamily="18" charset="0"/>
              </a:rPr>
              <a:t>	</a:t>
            </a:r>
          </a:p>
          <a:p>
            <a:pPr>
              <a:lnSpc>
                <a:spcPct val="80000"/>
              </a:lnSpc>
            </a:pPr>
            <a:r>
              <a:rPr lang="pl-PL" sz="2000" dirty="0" smtClean="0">
                <a:solidFill>
                  <a:srgbClr val="D60093"/>
                </a:solidFill>
                <a:latin typeface="Bodoni MT Condensed" pitchFamily="18" charset="0"/>
              </a:rPr>
              <a:t>W </a:t>
            </a:r>
            <a:r>
              <a:rPr lang="pl-PL" sz="2000" b="1" dirty="0" smtClean="0">
                <a:solidFill>
                  <a:srgbClr val="D60093"/>
                </a:solidFill>
                <a:latin typeface="Bodoni MT Condensed" pitchFamily="18" charset="0"/>
              </a:rPr>
              <a:t>rysunku wektorowym</a:t>
            </a:r>
            <a:r>
              <a:rPr lang="pl-PL" sz="2000" dirty="0" smtClean="0">
                <a:solidFill>
                  <a:srgbClr val="D60093"/>
                </a:solidFill>
                <a:latin typeface="Bodoni MT Condensed" pitchFamily="18" charset="0"/>
              </a:rPr>
              <a:t> </a:t>
            </a:r>
            <a:r>
              <a:rPr lang="pl-PL" sz="2000" dirty="0" smtClean="0">
                <a:latin typeface="Bodoni MT Condensed" pitchFamily="18" charset="0"/>
              </a:rPr>
              <a:t>odcinek jest zapamiętywany jako zbiór dwóch punktów (początkowego i końcowego) o określonych współrzędnych. Program  oblicza pośrednie punkty ze wzoru matematycznego i następnie wyświetla na ekranie. Powiększenie odcinka w tym przypadku polega na obliczeniu na nowo punktów pośrednich.</a:t>
            </a:r>
          </a:p>
          <a:p>
            <a:endParaRPr lang="pl-PL" sz="2400" dirty="0" smtClean="0"/>
          </a:p>
          <a:p>
            <a:endParaRPr lang="pl-PL" sz="2400" dirty="0" smtClean="0"/>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357158" y="1071546"/>
            <a:ext cx="8358246" cy="571504"/>
          </a:xfrm>
        </p:spPr>
        <p:txBody>
          <a:bodyPr>
            <a:noAutofit/>
          </a:bodyPr>
          <a:lstStyle/>
          <a:p>
            <a:pPr algn="ctr"/>
            <a:r>
              <a:rPr lang="pl-PL" sz="3200" dirty="0" smtClean="0">
                <a:solidFill>
                  <a:srgbClr val="D60093"/>
                </a:solidFill>
                <a:latin typeface="Bodoni MT Condensed" pitchFamily="18" charset="0"/>
              </a:rPr>
              <a:t>PORÓWNANIE GRAFIKI RASTROWEJ I WEKTOROWEJ</a:t>
            </a:r>
            <a:r>
              <a:rPr lang="pl-PL" sz="3200" dirty="0" smtClean="0"/>
              <a:t/>
            </a:r>
            <a:br>
              <a:rPr lang="pl-PL" sz="3200" dirty="0" smtClean="0"/>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286776"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10241" name="Rectangle 1"/>
          <p:cNvSpPr>
            <a:spLocks noChangeArrowheads="1"/>
          </p:cNvSpPr>
          <p:nvPr/>
        </p:nvSpPr>
        <p:spPr bwMode="auto">
          <a:xfrm>
            <a:off x="0" y="0"/>
            <a:ext cx="50045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DSP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45"/>
          <p:cNvPicPr>
            <a:picLocks noChangeAspect="1" noChangeArrowheads="1"/>
          </p:cNvPicPr>
          <p:nvPr/>
        </p:nvPicPr>
        <p:blipFill>
          <a:blip r:embed="rId3"/>
          <a:srcRect l="60976" t="52200" r="27823" b="29297"/>
          <a:stretch>
            <a:fillRect/>
          </a:stretch>
        </p:blipFill>
        <p:spPr bwMode="auto">
          <a:xfrm>
            <a:off x="428596" y="4000504"/>
            <a:ext cx="2286016" cy="2357454"/>
          </a:xfrm>
          <a:prstGeom prst="rect">
            <a:avLst/>
          </a:prstGeom>
          <a:noFill/>
          <a:ln w="9525">
            <a:noFill/>
            <a:miter lim="800000"/>
            <a:headEnd/>
            <a:tailEnd/>
          </a:ln>
        </p:spPr>
      </p:pic>
      <p:pic>
        <p:nvPicPr>
          <p:cNvPr id="10" name="Picture 46"/>
          <p:cNvPicPr>
            <a:picLocks noChangeAspect="1" noChangeArrowheads="1"/>
          </p:cNvPicPr>
          <p:nvPr/>
        </p:nvPicPr>
        <p:blipFill>
          <a:blip r:embed="rId3"/>
          <a:srcRect l="48375" t="52200" r="40074" b="29312"/>
          <a:stretch>
            <a:fillRect/>
          </a:stretch>
        </p:blipFill>
        <p:spPr bwMode="auto">
          <a:xfrm>
            <a:off x="6286512" y="4000504"/>
            <a:ext cx="2286016" cy="2286016"/>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3214678" y="3929066"/>
            <a:ext cx="2652712" cy="2743200"/>
          </a:xfrm>
          <a:prstGeom prst="rect">
            <a:avLst/>
          </a:prstGeom>
          <a:noFill/>
          <a:ln w="9525">
            <a:noFill/>
            <a:miter lim="800000"/>
            <a:headEnd/>
            <a:tailEnd/>
          </a:ln>
        </p:spPr>
      </p:pic>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ub02.jpg"/>
          <p:cNvPicPr>
            <a:picLocks noChangeAspect="1" noChangeArrowheads="1"/>
          </p:cNvPicPr>
          <p:nvPr/>
        </p:nvPicPr>
        <p:blipFill>
          <a:blip r:embed="rId2"/>
          <a:srcRect/>
          <a:stretch>
            <a:fillRect/>
          </a:stretch>
        </p:blipFill>
        <p:spPr bwMode="auto">
          <a:xfrm>
            <a:off x="0" y="3482582"/>
            <a:ext cx="3857620" cy="3375418"/>
          </a:xfrm>
          <a:prstGeom prst="rect">
            <a:avLst/>
          </a:prstGeom>
          <a:noFill/>
        </p:spPr>
      </p:pic>
      <p:sp>
        <p:nvSpPr>
          <p:cNvPr id="5" name="Prostokąt 4"/>
          <p:cNvSpPr/>
          <p:nvPr/>
        </p:nvSpPr>
        <p:spPr>
          <a:xfrm>
            <a:off x="285720" y="1533465"/>
            <a:ext cx="8858280" cy="5663089"/>
          </a:xfrm>
          <a:prstGeom prst="rect">
            <a:avLst/>
          </a:prstGeom>
        </p:spPr>
        <p:txBody>
          <a:bodyPr wrap="square">
            <a:spAutoFit/>
          </a:bodyPr>
          <a:lstStyle/>
          <a:p>
            <a:r>
              <a:rPr lang="pl-PL" sz="2200" dirty="0" smtClean="0">
                <a:latin typeface="Bodoni MT Condensed" pitchFamily="18" charset="0"/>
              </a:rPr>
              <a:t>Grafika trójwymiarowa popularnie zwana 3D (z </a:t>
            </a:r>
            <a:r>
              <a:rPr lang="pl-PL" sz="2200" dirty="0" smtClean="0">
                <a:latin typeface="Bodoni MT Condensed" pitchFamily="18" charset="0"/>
              </a:rPr>
              <a:t>angielskiego</a:t>
            </a:r>
          </a:p>
          <a:p>
            <a:r>
              <a:rPr lang="pl-PL" sz="2200" dirty="0" smtClean="0">
                <a:latin typeface="Bodoni MT Condensed" pitchFamily="18" charset="0"/>
              </a:rPr>
              <a:t> </a:t>
            </a:r>
            <a:r>
              <a:rPr lang="pl-PL" sz="2200" dirty="0" smtClean="0">
                <a:latin typeface="Bodoni MT Condensed" pitchFamily="18" charset="0"/>
              </a:rPr>
              <a:t>- </a:t>
            </a:r>
            <a:r>
              <a:rPr lang="pl-PL" sz="2200" dirty="0" err="1" smtClean="0">
                <a:latin typeface="Bodoni MT Condensed" pitchFamily="18" charset="0"/>
              </a:rPr>
              <a:t>dimension</a:t>
            </a:r>
            <a:r>
              <a:rPr lang="pl-PL" sz="2200" dirty="0" smtClean="0">
                <a:latin typeface="Bodoni MT Condensed" pitchFamily="18" charset="0"/>
              </a:rPr>
              <a:t>- wymiar). Jest to grafika komputerowa, </a:t>
            </a:r>
            <a:endParaRPr lang="pl-PL" sz="2200" dirty="0" smtClean="0">
              <a:latin typeface="Bodoni MT Condensed" pitchFamily="18" charset="0"/>
            </a:endParaRPr>
          </a:p>
          <a:p>
            <a:r>
              <a:rPr lang="pl-PL" sz="2200" dirty="0" smtClean="0">
                <a:latin typeface="Bodoni MT Condensed" pitchFamily="18" charset="0"/>
              </a:rPr>
              <a:t>tworzona </a:t>
            </a:r>
            <a:r>
              <a:rPr lang="pl-PL" sz="2200" dirty="0" smtClean="0">
                <a:latin typeface="Bodoni MT Condensed" pitchFamily="18" charset="0"/>
              </a:rPr>
              <a:t>przez programy do projektowania przestrzennego, </a:t>
            </a:r>
            <a:endParaRPr lang="pl-PL" sz="2200" dirty="0" smtClean="0">
              <a:latin typeface="Bodoni MT Condensed" pitchFamily="18" charset="0"/>
            </a:endParaRPr>
          </a:p>
          <a:p>
            <a:r>
              <a:rPr lang="pl-PL" sz="2200" dirty="0" smtClean="0">
                <a:latin typeface="Bodoni MT Condensed" pitchFamily="18" charset="0"/>
              </a:rPr>
              <a:t>dająca </a:t>
            </a:r>
            <a:r>
              <a:rPr lang="pl-PL" sz="2200" dirty="0" smtClean="0">
                <a:latin typeface="Bodoni MT Condensed" pitchFamily="18" charset="0"/>
              </a:rPr>
              <a:t>złudzenie głębi obrazu, mimo że jest on </a:t>
            </a:r>
            <a:r>
              <a:rPr lang="pl-PL" sz="2200" dirty="0" smtClean="0">
                <a:latin typeface="Bodoni MT Condensed" pitchFamily="18" charset="0"/>
              </a:rPr>
              <a:t>wyświetlany</a:t>
            </a:r>
          </a:p>
          <a:p>
            <a:r>
              <a:rPr lang="pl-PL" sz="2200" dirty="0" smtClean="0">
                <a:latin typeface="Bodoni MT Condensed" pitchFamily="18" charset="0"/>
              </a:rPr>
              <a:t> </a:t>
            </a:r>
            <a:r>
              <a:rPr lang="pl-PL" sz="2200" dirty="0" smtClean="0">
                <a:latin typeface="Bodoni MT Condensed" pitchFamily="18" charset="0"/>
              </a:rPr>
              <a:t>na płaskim ekranie. Grafika 3D umożliwia nam </a:t>
            </a:r>
            <a:r>
              <a:rPr lang="pl-PL" sz="2200" dirty="0" smtClean="0">
                <a:latin typeface="Bodoni MT Condensed" pitchFamily="18" charset="0"/>
              </a:rPr>
              <a:t>wizualizację</a:t>
            </a:r>
          </a:p>
          <a:p>
            <a:r>
              <a:rPr lang="pl-PL" sz="2200" dirty="0" smtClean="0">
                <a:latin typeface="Bodoni MT Condensed" pitchFamily="18" charset="0"/>
              </a:rPr>
              <a:t> </a:t>
            </a:r>
            <a:r>
              <a:rPr lang="pl-PL" sz="2200" dirty="0" smtClean="0">
                <a:latin typeface="Bodoni MT Condensed" pitchFamily="18" charset="0"/>
              </a:rPr>
              <a:t>dowolnie skomponowanego obiektu. </a:t>
            </a:r>
            <a:endParaRPr lang="pl-PL" sz="2200" dirty="0" smtClean="0">
              <a:latin typeface="Bodoni MT Condensed" pitchFamily="18" charset="0"/>
            </a:endParaRPr>
          </a:p>
          <a:p>
            <a:endParaRPr lang="pl-PL" sz="2200" dirty="0" smtClean="0">
              <a:latin typeface="Bodoni MT Condensed" pitchFamily="18" charset="0"/>
            </a:endParaRPr>
          </a:p>
          <a:p>
            <a:endParaRPr lang="pl-PL" sz="2200" dirty="0" smtClean="0">
              <a:latin typeface="Bodoni MT Condensed" pitchFamily="18" charset="0"/>
            </a:endParaRPr>
          </a:p>
          <a:p>
            <a:endParaRPr lang="pl-PL" sz="2200" dirty="0" smtClean="0">
              <a:latin typeface="Bodoni MT Condensed" pitchFamily="18" charset="0"/>
            </a:endParaRPr>
          </a:p>
          <a:p>
            <a:endParaRPr lang="pl-PL" sz="2200" dirty="0" smtClean="0">
              <a:latin typeface="Bodoni MT Condensed" pitchFamily="18" charset="0"/>
            </a:endParaRPr>
          </a:p>
          <a:p>
            <a:r>
              <a:rPr lang="pl-PL" sz="2200" dirty="0" smtClean="0">
                <a:latin typeface="Bodoni MT Condensed" pitchFamily="18" charset="0"/>
              </a:rPr>
              <a:t>				Możemy </a:t>
            </a:r>
            <a:r>
              <a:rPr lang="pl-PL" sz="2200" dirty="0" smtClean="0">
                <a:latin typeface="Bodoni MT Condensed" pitchFamily="18" charset="0"/>
              </a:rPr>
              <a:t>nadawać mu dowolną powłokę (teksturę), </a:t>
            </a:r>
            <a:r>
              <a:rPr lang="pl-PL" sz="2200" dirty="0" smtClean="0">
                <a:latin typeface="Bodoni MT Condensed" pitchFamily="18" charset="0"/>
              </a:rPr>
              <a:t>					oświetlenie </a:t>
            </a:r>
            <a:r>
              <a:rPr lang="pl-PL" sz="2200" dirty="0" smtClean="0">
                <a:latin typeface="Bodoni MT Condensed" pitchFamily="18" charset="0"/>
              </a:rPr>
              <a:t>i przeprowadzać masę skomplikowanych </a:t>
            </a:r>
            <a:r>
              <a:rPr lang="pl-PL" sz="2200" dirty="0" smtClean="0">
                <a:latin typeface="Bodoni MT Condensed" pitchFamily="18" charset="0"/>
              </a:rPr>
              <a:t>					modyfikacji</a:t>
            </a:r>
            <a:r>
              <a:rPr lang="pl-PL" sz="2200" dirty="0" smtClean="0">
                <a:latin typeface="Bodoni MT Condensed" pitchFamily="18" charset="0"/>
              </a:rPr>
              <a:t>. </a:t>
            </a:r>
          </a:p>
          <a:p>
            <a:endParaRPr lang="pl-PL" sz="2400" dirty="0" smtClean="0"/>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500034" y="1285860"/>
            <a:ext cx="7715304" cy="609786"/>
          </a:xfrm>
        </p:spPr>
        <p:txBody>
          <a:bodyPr>
            <a:noAutofit/>
          </a:bodyPr>
          <a:lstStyle/>
          <a:p>
            <a:pPr algn="ctr"/>
            <a:r>
              <a:rPr lang="pl-PL" sz="4000" dirty="0" smtClean="0">
                <a:solidFill>
                  <a:srgbClr val="D60093"/>
                </a:solidFill>
                <a:latin typeface="Bodoni MT Condensed" pitchFamily="18" charset="0"/>
              </a:rPr>
              <a:t>Grafika trójwymiarowa (3D) </a:t>
            </a:r>
            <a:r>
              <a:rPr lang="pl-PL" sz="3200" dirty="0" smtClean="0"/>
              <a:t/>
            </a:r>
            <a:br>
              <a:rPr lang="pl-PL" sz="3200" dirty="0" smtClean="0"/>
            </a:br>
            <a:r>
              <a:rPr lang="pl-PL" sz="3200" dirty="0" smtClean="0"/>
              <a:t/>
            </a:r>
            <a:br>
              <a:rPr lang="pl-PL" sz="3200" dirty="0" smtClean="0"/>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3"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1027" name="Picture 3" descr="E:\Szkoła\MULTIMEDIA\grafika komp\praca multimedia\5d-film.jpg"/>
          <p:cNvPicPr>
            <a:picLocks noChangeAspect="1" noChangeArrowheads="1"/>
          </p:cNvPicPr>
          <p:nvPr/>
        </p:nvPicPr>
        <p:blipFill>
          <a:blip r:embed="rId4"/>
          <a:srcRect/>
          <a:stretch>
            <a:fillRect/>
          </a:stretch>
        </p:blipFill>
        <p:spPr bwMode="auto">
          <a:xfrm>
            <a:off x="5214910" y="1500174"/>
            <a:ext cx="3929090" cy="3206137"/>
          </a:xfrm>
          <a:prstGeom prst="rect">
            <a:avLst/>
          </a:prstGeom>
          <a:noFill/>
          <a:effectLst>
            <a:softEdge rad="635000"/>
          </a:effectLst>
        </p:spPr>
      </p:pic>
    </p:spTree>
  </p:cSld>
  <p:clrMapOvr>
    <a:masterClrMapping/>
  </p:clrMapOvr>
  <p:transition spd="med"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533465"/>
            <a:ext cx="8858280" cy="1261884"/>
          </a:xfrm>
          <a:prstGeom prst="rect">
            <a:avLst/>
          </a:prstGeom>
        </p:spPr>
        <p:txBody>
          <a:bodyPr wrap="square">
            <a:spAutoFit/>
          </a:bodyPr>
          <a:lstStyle/>
          <a:p>
            <a:endParaRPr lang="pl-PL" sz="2400" dirty="0" smtClean="0"/>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1285852" y="2285992"/>
            <a:ext cx="7715304" cy="609786"/>
          </a:xfrm>
        </p:spPr>
        <p:txBody>
          <a:bodyPr>
            <a:noAutofit/>
          </a:bodyPr>
          <a:lstStyle/>
          <a:p>
            <a:r>
              <a:rPr lang="pl-PL" sz="4000" dirty="0" smtClean="0">
                <a:solidFill>
                  <a:srgbClr val="D60093"/>
                </a:solidFill>
                <a:latin typeface="Bodoni MT Condensed" pitchFamily="18" charset="0"/>
              </a:rPr>
              <a:t>Przykłady zastosowań grafiki 3D </a:t>
            </a:r>
            <a:br>
              <a:rPr lang="pl-PL" sz="4000" dirty="0" smtClean="0">
                <a:solidFill>
                  <a:srgbClr val="D60093"/>
                </a:solidFill>
                <a:latin typeface="Bodoni MT Condensed" pitchFamily="18" charset="0"/>
              </a:rPr>
            </a:br>
            <a:r>
              <a:rPr lang="pl-PL" sz="4000" dirty="0" smtClean="0">
                <a:solidFill>
                  <a:srgbClr val="D60093"/>
                </a:solidFill>
                <a:latin typeface="Bodoni MT Condensed" pitchFamily="18" charset="0"/>
              </a:rPr>
              <a:t> </a:t>
            </a:r>
            <a:br>
              <a:rPr lang="pl-PL" sz="4000" dirty="0" smtClean="0">
                <a:solidFill>
                  <a:srgbClr val="D60093"/>
                </a:solidFill>
                <a:latin typeface="Bodoni MT Condensed" pitchFamily="18" charset="0"/>
              </a:rPr>
            </a:br>
            <a:r>
              <a:rPr lang="pl-PL" sz="4000" dirty="0" smtClean="0">
                <a:solidFill>
                  <a:srgbClr val="D60093"/>
                </a:solidFill>
                <a:latin typeface="Bodoni MT Condensed" pitchFamily="18" charset="0"/>
              </a:rPr>
              <a:t/>
            </a:r>
            <a:br>
              <a:rPr lang="pl-PL" sz="40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1071538" y="2071678"/>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9" name="Prostokąt 8"/>
          <p:cNvSpPr/>
          <p:nvPr/>
        </p:nvSpPr>
        <p:spPr>
          <a:xfrm>
            <a:off x="1428728" y="1571612"/>
            <a:ext cx="1459759" cy="400110"/>
          </a:xfrm>
          <a:prstGeom prst="rect">
            <a:avLst/>
          </a:prstGeom>
        </p:spPr>
        <p:txBody>
          <a:bodyPr wrap="none">
            <a:spAutoFit/>
          </a:bodyPr>
          <a:lstStyle/>
          <a:p>
            <a:r>
              <a:rPr lang="pl-PL" sz="2000" dirty="0" smtClean="0">
                <a:latin typeface="Bodoni MT Condensed" pitchFamily="18" charset="0"/>
              </a:rPr>
              <a:t>Przemysł filmowy</a:t>
            </a:r>
            <a:endParaRPr lang="pl-PL" sz="2000" dirty="0">
              <a:latin typeface="Bodoni MT Condensed" pitchFamily="18" charset="0"/>
            </a:endParaRPr>
          </a:p>
        </p:txBody>
      </p:sp>
      <p:sp>
        <p:nvSpPr>
          <p:cNvPr id="10" name="Prostokąt 9"/>
          <p:cNvSpPr/>
          <p:nvPr/>
        </p:nvSpPr>
        <p:spPr>
          <a:xfrm>
            <a:off x="3857620" y="1571612"/>
            <a:ext cx="4572000" cy="707886"/>
          </a:xfrm>
          <a:prstGeom prst="rect">
            <a:avLst/>
          </a:prstGeom>
        </p:spPr>
        <p:txBody>
          <a:bodyPr>
            <a:spAutoFit/>
          </a:bodyPr>
          <a:lstStyle/>
          <a:p>
            <a:pPr algn="ctr"/>
            <a:r>
              <a:rPr lang="pl-PL" sz="2000" dirty="0" smtClean="0">
                <a:latin typeface="Bodoni MT Condensed" pitchFamily="18" charset="0"/>
              </a:rPr>
              <a:t>Kreślenie i projektowanie wspomagane komputerowo</a:t>
            </a:r>
          </a:p>
          <a:p>
            <a:pPr algn="ctr"/>
            <a:r>
              <a:rPr lang="pl-PL" sz="2000" dirty="0" smtClean="0">
                <a:latin typeface="Bodoni MT Condensed" pitchFamily="18" charset="0"/>
              </a:rPr>
              <a:t> i tu takie programy jak CAD</a:t>
            </a:r>
            <a:endParaRPr lang="pl-PL" sz="2000" dirty="0">
              <a:latin typeface="Bodoni MT Condensed" pitchFamily="18" charset="0"/>
            </a:endParaRPr>
          </a:p>
        </p:txBody>
      </p:sp>
      <p:pic>
        <p:nvPicPr>
          <p:cNvPr id="38915" name="Picture 3"/>
          <p:cNvPicPr>
            <a:picLocks noChangeAspect="1" noChangeArrowheads="1"/>
          </p:cNvPicPr>
          <p:nvPr/>
        </p:nvPicPr>
        <p:blipFill>
          <a:blip r:embed="rId3"/>
          <a:srcRect/>
          <a:stretch>
            <a:fillRect/>
          </a:stretch>
        </p:blipFill>
        <p:spPr bwMode="auto">
          <a:xfrm>
            <a:off x="4500562" y="2285992"/>
            <a:ext cx="3071834" cy="1704271"/>
          </a:xfrm>
          <a:prstGeom prst="rect">
            <a:avLst/>
          </a:prstGeom>
          <a:noFill/>
          <a:ln w="12700">
            <a:solidFill>
              <a:srgbClr val="D60093"/>
            </a:solidFill>
            <a:miter lim="800000"/>
            <a:headEnd/>
            <a:tailEnd/>
          </a:ln>
        </p:spPr>
      </p:pic>
      <p:sp>
        <p:nvSpPr>
          <p:cNvPr id="11" name="Prostokąt 10"/>
          <p:cNvSpPr/>
          <p:nvPr/>
        </p:nvSpPr>
        <p:spPr>
          <a:xfrm>
            <a:off x="142844" y="4143380"/>
            <a:ext cx="3102581" cy="400110"/>
          </a:xfrm>
          <a:prstGeom prst="rect">
            <a:avLst/>
          </a:prstGeom>
        </p:spPr>
        <p:txBody>
          <a:bodyPr wrap="none">
            <a:spAutoFit/>
          </a:bodyPr>
          <a:lstStyle/>
          <a:p>
            <a:r>
              <a:rPr lang="pl-PL" sz="2000" dirty="0" smtClean="0">
                <a:latin typeface="Bodoni MT Condensed" pitchFamily="18" charset="0"/>
              </a:rPr>
              <a:t>Wykresy w biznesie, nauce i technologii </a:t>
            </a:r>
            <a:endParaRPr lang="pl-PL" sz="2000" dirty="0">
              <a:latin typeface="Bodoni MT Condensed" pitchFamily="18" charset="0"/>
            </a:endParaRPr>
          </a:p>
        </p:txBody>
      </p:sp>
      <p:pic>
        <p:nvPicPr>
          <p:cNvPr id="38916" name="Picture 4"/>
          <p:cNvPicPr>
            <a:picLocks noChangeAspect="1" noChangeArrowheads="1"/>
          </p:cNvPicPr>
          <p:nvPr/>
        </p:nvPicPr>
        <p:blipFill>
          <a:blip r:embed="rId4"/>
          <a:srcRect/>
          <a:stretch>
            <a:fillRect/>
          </a:stretch>
        </p:blipFill>
        <p:spPr bwMode="auto">
          <a:xfrm>
            <a:off x="142844" y="4572008"/>
            <a:ext cx="2855913" cy="2144713"/>
          </a:xfrm>
          <a:prstGeom prst="rect">
            <a:avLst/>
          </a:prstGeom>
          <a:noFill/>
          <a:ln w="12700">
            <a:solidFill>
              <a:srgbClr val="D60093"/>
            </a:solidFill>
            <a:miter lim="800000"/>
            <a:headEnd/>
            <a:tailEnd/>
          </a:ln>
        </p:spPr>
      </p:pic>
      <p:sp>
        <p:nvSpPr>
          <p:cNvPr id="13" name="Prostokąt 12"/>
          <p:cNvSpPr/>
          <p:nvPr/>
        </p:nvSpPr>
        <p:spPr>
          <a:xfrm>
            <a:off x="6143636" y="4143380"/>
            <a:ext cx="2596288" cy="400110"/>
          </a:xfrm>
          <a:prstGeom prst="rect">
            <a:avLst/>
          </a:prstGeom>
        </p:spPr>
        <p:txBody>
          <a:bodyPr wrap="none">
            <a:spAutoFit/>
          </a:bodyPr>
          <a:lstStyle/>
          <a:p>
            <a:r>
              <a:rPr lang="pl-PL" sz="2000" dirty="0" smtClean="0">
                <a:latin typeface="Bodoni MT Condensed" pitchFamily="18" charset="0"/>
              </a:rPr>
              <a:t>Wizualizacja w symulatorach lotu</a:t>
            </a:r>
            <a:endParaRPr lang="pl-PL" sz="2000" dirty="0">
              <a:latin typeface="Bodoni MT Condensed" pitchFamily="18" charset="0"/>
            </a:endParaRPr>
          </a:p>
        </p:txBody>
      </p:sp>
      <p:pic>
        <p:nvPicPr>
          <p:cNvPr id="38917" name="Picture 5"/>
          <p:cNvPicPr>
            <a:picLocks noChangeAspect="1" noChangeArrowheads="1"/>
          </p:cNvPicPr>
          <p:nvPr/>
        </p:nvPicPr>
        <p:blipFill>
          <a:blip r:embed="rId5"/>
          <a:srcRect/>
          <a:stretch>
            <a:fillRect/>
          </a:stretch>
        </p:blipFill>
        <p:spPr bwMode="auto">
          <a:xfrm>
            <a:off x="6643702" y="4572008"/>
            <a:ext cx="1601788" cy="2047875"/>
          </a:xfrm>
          <a:prstGeom prst="rect">
            <a:avLst/>
          </a:prstGeom>
          <a:noFill/>
          <a:ln w="12700">
            <a:solidFill>
              <a:srgbClr val="D60093"/>
            </a:solidFill>
            <a:miter lim="800000"/>
            <a:headEnd/>
            <a:tailEnd/>
          </a:ln>
        </p:spPr>
      </p:pic>
      <p:pic>
        <p:nvPicPr>
          <p:cNvPr id="2050" name="Picture 2" descr="E:\rango2.jpg"/>
          <p:cNvPicPr>
            <a:picLocks noChangeAspect="1" noChangeArrowheads="1"/>
          </p:cNvPicPr>
          <p:nvPr/>
        </p:nvPicPr>
        <p:blipFill>
          <a:blip r:embed="rId6"/>
          <a:srcRect/>
          <a:stretch>
            <a:fillRect/>
          </a:stretch>
        </p:blipFill>
        <p:spPr bwMode="auto">
          <a:xfrm>
            <a:off x="571472" y="1928802"/>
            <a:ext cx="3395781" cy="2238377"/>
          </a:xfrm>
          <a:prstGeom prst="rect">
            <a:avLst/>
          </a:prstGeom>
          <a:noFill/>
          <a:ln>
            <a:noFill/>
          </a:ln>
        </p:spPr>
      </p:pic>
      <p:pic>
        <p:nvPicPr>
          <p:cNvPr id="2051" name="Picture 3" descr="E:\mzl-dhopgzas-320x480-75.jpg"/>
          <p:cNvPicPr>
            <a:picLocks noChangeAspect="1" noChangeArrowheads="1"/>
          </p:cNvPicPr>
          <p:nvPr/>
        </p:nvPicPr>
        <p:blipFill>
          <a:blip r:embed="rId7"/>
          <a:srcRect/>
          <a:stretch>
            <a:fillRect/>
          </a:stretch>
        </p:blipFill>
        <p:spPr bwMode="auto">
          <a:xfrm>
            <a:off x="3286116" y="4643446"/>
            <a:ext cx="3048000" cy="2032000"/>
          </a:xfrm>
          <a:prstGeom prst="rect">
            <a:avLst/>
          </a:prstGeom>
          <a:noFill/>
          <a:ln w="12700">
            <a:solidFill>
              <a:srgbClr val="D60093"/>
            </a:solidFill>
          </a:ln>
        </p:spPr>
      </p:pic>
      <p:sp>
        <p:nvSpPr>
          <p:cNvPr id="16" name="Prostokąt 15"/>
          <p:cNvSpPr/>
          <p:nvPr/>
        </p:nvSpPr>
        <p:spPr>
          <a:xfrm>
            <a:off x="4071934" y="4214818"/>
            <a:ext cx="1501117" cy="400110"/>
          </a:xfrm>
          <a:prstGeom prst="rect">
            <a:avLst/>
          </a:prstGeom>
        </p:spPr>
        <p:txBody>
          <a:bodyPr wrap="none">
            <a:spAutoFit/>
          </a:bodyPr>
          <a:lstStyle/>
          <a:p>
            <a:r>
              <a:rPr lang="pl-PL" sz="2000" dirty="0" smtClean="0">
                <a:latin typeface="Bodoni MT Condensed" pitchFamily="18" charset="0"/>
              </a:rPr>
              <a:t>Gry komputerowe</a:t>
            </a:r>
            <a:r>
              <a:rPr lang="pl-PL" sz="2000" dirty="0" smtClean="0">
                <a:latin typeface="Bodoni MT Condensed" pitchFamily="18" charset="0"/>
              </a:rPr>
              <a:t> </a:t>
            </a:r>
            <a:endParaRPr lang="pl-PL" sz="2000" dirty="0">
              <a:latin typeface="Bodoni MT Condensed" pitchFamily="18" charset="0"/>
            </a:endParaRPr>
          </a:p>
        </p:txBody>
      </p:sp>
    </p:spTree>
  </p:cSld>
  <p:clrMapOvr>
    <a:masterClrMapping/>
  </p:clrMapOvr>
  <p:transition spd="med"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85720" y="1533465"/>
            <a:ext cx="8858280" cy="1261884"/>
          </a:xfrm>
          <a:prstGeom prst="rect">
            <a:avLst/>
          </a:prstGeom>
        </p:spPr>
        <p:txBody>
          <a:bodyPr wrap="square">
            <a:spAutoFit/>
          </a:bodyPr>
          <a:lstStyle/>
          <a:p>
            <a:endParaRPr lang="pl-PL" sz="2400" dirty="0" smtClean="0"/>
          </a:p>
          <a:p>
            <a:endParaRPr lang="pl-PL" sz="1600" dirty="0" smtClean="0">
              <a:latin typeface="Bodoni MT Condensed" pitchFamily="18" charset="0"/>
            </a:endParaRPr>
          </a:p>
          <a:p>
            <a:r>
              <a:rPr lang="pl-PL" sz="2000" dirty="0" smtClean="0"/>
              <a:t> </a:t>
            </a:r>
          </a:p>
          <a:p>
            <a:r>
              <a:rPr lang="pl-PL" sz="1600" dirty="0" smtClean="0">
                <a:latin typeface="Bodoni MT Condensed" pitchFamily="18" charset="0"/>
              </a:rPr>
              <a:t> </a:t>
            </a:r>
          </a:p>
        </p:txBody>
      </p:sp>
      <p:sp>
        <p:nvSpPr>
          <p:cNvPr id="2" name="Tytuł 1"/>
          <p:cNvSpPr>
            <a:spLocks noGrp="1"/>
          </p:cNvSpPr>
          <p:nvPr>
            <p:ph type="title"/>
          </p:nvPr>
        </p:nvSpPr>
        <p:spPr>
          <a:xfrm>
            <a:off x="2643174" y="2214554"/>
            <a:ext cx="7715304" cy="609786"/>
          </a:xfrm>
        </p:spPr>
        <p:txBody>
          <a:bodyPr>
            <a:noAutofit/>
          </a:bodyPr>
          <a:lstStyle/>
          <a:p>
            <a:r>
              <a:rPr lang="pl-PL" sz="4000" dirty="0" smtClean="0">
                <a:solidFill>
                  <a:srgbClr val="D60093"/>
                </a:solidFill>
                <a:latin typeface="Bodoni MT Condensed" pitchFamily="18" charset="0"/>
              </a:rPr>
              <a:t>Edytory grafiki 3D </a:t>
            </a:r>
            <a:br>
              <a:rPr lang="pl-PL" sz="4000" dirty="0" smtClean="0">
                <a:solidFill>
                  <a:srgbClr val="D60093"/>
                </a:solidFill>
                <a:latin typeface="Bodoni MT Condensed" pitchFamily="18" charset="0"/>
              </a:rPr>
            </a:br>
            <a:r>
              <a:rPr lang="pl-PL" sz="4000" dirty="0" smtClean="0">
                <a:solidFill>
                  <a:srgbClr val="D60093"/>
                </a:solidFill>
                <a:latin typeface="Bodoni MT Condensed" pitchFamily="18" charset="0"/>
              </a:rPr>
              <a:t> </a:t>
            </a:r>
            <a:br>
              <a:rPr lang="pl-PL" sz="4000" dirty="0" smtClean="0">
                <a:solidFill>
                  <a:srgbClr val="D60093"/>
                </a:solidFill>
                <a:latin typeface="Bodoni MT Condensed" pitchFamily="18" charset="0"/>
              </a:rPr>
            </a:br>
            <a:r>
              <a:rPr lang="pl-PL" sz="4000" dirty="0" smtClean="0">
                <a:solidFill>
                  <a:srgbClr val="D60093"/>
                </a:solidFill>
                <a:latin typeface="Bodoni MT Condensed" pitchFamily="18" charset="0"/>
              </a:rPr>
              <a:t/>
            </a:r>
            <a:br>
              <a:rPr lang="pl-PL" sz="40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solidFill>
                  <a:srgbClr val="D60093"/>
                </a:solidFill>
                <a:latin typeface="Bodoni MT Condensed" pitchFamily="18" charset="0"/>
              </a:rPr>
              <a:t/>
            </a:r>
            <a:br>
              <a:rPr lang="pl-PL" sz="3200" dirty="0" smtClean="0">
                <a:solidFill>
                  <a:srgbClr val="D60093"/>
                </a:solidFill>
                <a:latin typeface="Bodoni MT Condensed" pitchFamily="18" charset="0"/>
              </a:rPr>
            </a:br>
            <a: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t/>
            </a:r>
            <a:br>
              <a:rPr lang="pl-PL" sz="3200" dirty="0" smtClean="0">
                <a:ln>
                  <a:prstDash val="solid"/>
                </a:ln>
                <a:solidFill>
                  <a:srgbClr val="D60093"/>
                </a:solidFill>
                <a:effectLst>
                  <a:outerShdw blurRad="88000" dist="50800" dir="5040000" algn="tl">
                    <a:schemeClr val="accent4">
                      <a:tint val="80000"/>
                      <a:satMod val="250000"/>
                      <a:alpha val="45000"/>
                    </a:schemeClr>
                  </a:outerShdw>
                </a:effectLst>
                <a:latin typeface="Bodoni MT Condensed" pitchFamily="18" charset="0"/>
              </a:rPr>
            </a:br>
            <a:endParaRPr lang="pl-PL" sz="3200" dirty="0">
              <a:solidFill>
                <a:srgbClr val="D60093"/>
              </a:solidFill>
              <a:latin typeface="Bodoni MT Condensed" pitchFamily="18" charset="0"/>
            </a:endParaRPr>
          </a:p>
        </p:txBody>
      </p:sp>
      <p:sp>
        <p:nvSpPr>
          <p:cNvPr id="4" name="Podtytuł 2"/>
          <p:cNvSpPr txBox="1">
            <a:spLocks/>
          </p:cNvSpPr>
          <p:nvPr/>
        </p:nvSpPr>
        <p:spPr>
          <a:xfrm>
            <a:off x="571472" y="192880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15" name="Prostokąt 14"/>
          <p:cNvSpPr/>
          <p:nvPr/>
        </p:nvSpPr>
        <p:spPr>
          <a:xfrm>
            <a:off x="357158" y="1785926"/>
            <a:ext cx="4572000" cy="3108543"/>
          </a:xfrm>
          <a:prstGeom prst="rect">
            <a:avLst/>
          </a:prstGeom>
        </p:spPr>
        <p:txBody>
          <a:bodyPr>
            <a:spAutoFit/>
          </a:bodyPr>
          <a:lstStyle/>
          <a:p>
            <a:pPr>
              <a:buFont typeface="Wingdings" pitchFamily="2" charset="2"/>
              <a:buChar char="ü"/>
            </a:pPr>
            <a:r>
              <a:rPr lang="pl-PL" sz="2800" dirty="0" smtClean="0">
                <a:latin typeface="Bodoni MT Condensed" pitchFamily="18" charset="0"/>
              </a:rPr>
              <a:t>3D Studio Max </a:t>
            </a:r>
          </a:p>
          <a:p>
            <a:pPr>
              <a:buFont typeface="Wingdings" pitchFamily="2" charset="2"/>
              <a:buChar char="ü"/>
            </a:pPr>
            <a:r>
              <a:rPr lang="pl-PL" sz="2800" dirty="0" smtClean="0">
                <a:latin typeface="Bodoni MT Condensed" pitchFamily="18" charset="0"/>
              </a:rPr>
              <a:t>Maya </a:t>
            </a:r>
          </a:p>
          <a:p>
            <a:pPr>
              <a:buFont typeface="Wingdings" pitchFamily="2" charset="2"/>
              <a:buChar char="ü"/>
            </a:pPr>
            <a:r>
              <a:rPr lang="pl-PL" sz="2800" dirty="0" err="1" smtClean="0">
                <a:latin typeface="Bodoni MT Condensed" pitchFamily="18" charset="0"/>
              </a:rPr>
              <a:t>SOFTIMAGE|XSI</a:t>
            </a:r>
            <a:r>
              <a:rPr lang="pl-PL" sz="2800" dirty="0" smtClean="0">
                <a:latin typeface="Bodoni MT Condensed" pitchFamily="18" charset="0"/>
              </a:rPr>
              <a:t> </a:t>
            </a:r>
          </a:p>
          <a:p>
            <a:pPr>
              <a:buFont typeface="Wingdings" pitchFamily="2" charset="2"/>
              <a:buChar char="ü"/>
            </a:pPr>
            <a:r>
              <a:rPr lang="pl-PL" sz="2800" dirty="0" err="1" smtClean="0">
                <a:latin typeface="Bodoni MT Condensed" pitchFamily="18" charset="0"/>
              </a:rPr>
              <a:t>Cinema</a:t>
            </a:r>
            <a:r>
              <a:rPr lang="pl-PL" sz="2800" dirty="0" smtClean="0">
                <a:latin typeface="Bodoni MT Condensed" pitchFamily="18" charset="0"/>
              </a:rPr>
              <a:t> 4D </a:t>
            </a:r>
          </a:p>
          <a:p>
            <a:pPr>
              <a:buFont typeface="Wingdings" pitchFamily="2" charset="2"/>
              <a:buChar char="ü"/>
            </a:pPr>
            <a:r>
              <a:rPr lang="pl-PL" sz="2800" dirty="0" err="1" smtClean="0">
                <a:latin typeface="Bodoni MT Condensed" pitchFamily="18" charset="0"/>
              </a:rPr>
              <a:t>Lightwave</a:t>
            </a:r>
            <a:r>
              <a:rPr lang="pl-PL" sz="2800" dirty="0" smtClean="0">
                <a:latin typeface="Bodoni MT Condensed" pitchFamily="18" charset="0"/>
              </a:rPr>
              <a:t> </a:t>
            </a:r>
          </a:p>
          <a:p>
            <a:pPr>
              <a:buFont typeface="Wingdings" pitchFamily="2" charset="2"/>
              <a:buChar char="ü"/>
            </a:pPr>
            <a:r>
              <a:rPr lang="pl-PL" sz="2800" dirty="0" err="1" smtClean="0">
                <a:latin typeface="Bodoni MT Condensed" pitchFamily="18" charset="0"/>
              </a:rPr>
              <a:t>Blender</a:t>
            </a:r>
            <a:r>
              <a:rPr lang="pl-PL" sz="2800" dirty="0" smtClean="0">
                <a:latin typeface="Bodoni MT Condensed" pitchFamily="18" charset="0"/>
              </a:rPr>
              <a:t> </a:t>
            </a:r>
          </a:p>
          <a:p>
            <a:pPr>
              <a:buFont typeface="Wingdings" pitchFamily="2" charset="2"/>
              <a:buChar char="ü"/>
            </a:pPr>
            <a:r>
              <a:rPr lang="pl-PL" sz="2800" dirty="0" err="1" smtClean="0">
                <a:latin typeface="Bodoni MT Condensed" pitchFamily="18" charset="0"/>
              </a:rPr>
              <a:t>Luxology</a:t>
            </a:r>
            <a:r>
              <a:rPr lang="pl-PL" sz="2800" dirty="0" smtClean="0">
                <a:latin typeface="Bodoni MT Condensed" pitchFamily="18" charset="0"/>
              </a:rPr>
              <a:t> Modo </a:t>
            </a:r>
          </a:p>
        </p:txBody>
      </p:sp>
      <p:sp>
        <p:nvSpPr>
          <p:cNvPr id="16" name="pole tekstowe 15"/>
          <p:cNvSpPr txBox="1"/>
          <p:nvPr/>
        </p:nvSpPr>
        <p:spPr>
          <a:xfrm>
            <a:off x="4000496" y="5715016"/>
            <a:ext cx="2143140" cy="769441"/>
          </a:xfrm>
          <a:prstGeom prst="rect">
            <a:avLst/>
          </a:prstGeom>
          <a:noFill/>
        </p:spPr>
        <p:txBody>
          <a:bodyPr wrap="square" rtlCol="0">
            <a:spAutoFit/>
          </a:bodyPr>
          <a:lstStyle/>
          <a:p>
            <a:r>
              <a:rPr lang="pl-PL" sz="4400" dirty="0" smtClean="0">
                <a:solidFill>
                  <a:srgbClr val="D60093"/>
                </a:solidFill>
                <a:latin typeface="Bodoni MT Condensed" pitchFamily="18" charset="0"/>
              </a:rPr>
              <a:t>KONIEC</a:t>
            </a:r>
            <a:endParaRPr lang="pl-PL" sz="4400" dirty="0">
              <a:solidFill>
                <a:srgbClr val="D60093"/>
              </a:solidFill>
              <a:latin typeface="Bodoni MT Condensed" pitchFamily="18" charset="0"/>
            </a:endParaRPr>
          </a:p>
        </p:txBody>
      </p:sp>
    </p:spTree>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5324535"/>
          </a:xfrm>
          <a:prstGeom prst="rect">
            <a:avLst/>
          </a:prstGeom>
        </p:spPr>
        <p:txBody>
          <a:bodyPr wrap="square">
            <a:spAutoFit/>
          </a:bodyPr>
          <a:lstStyle/>
          <a:p>
            <a:r>
              <a:rPr lang="pl-PL" sz="2000" dirty="0" smtClean="0">
                <a:solidFill>
                  <a:srgbClr val="D60093"/>
                </a:solidFill>
                <a:latin typeface="Bodoni MT Condensed" pitchFamily="18" charset="0"/>
              </a:rPr>
              <a:t>Podział ze względu na technikę tworzenia obrazu:</a:t>
            </a:r>
          </a:p>
          <a:p>
            <a:r>
              <a:rPr lang="pl-PL" sz="2000" dirty="0" smtClean="0">
                <a:latin typeface="Bodoni MT Condensed" pitchFamily="18" charset="0"/>
              </a:rPr>
              <a:t>• </a:t>
            </a:r>
            <a:r>
              <a:rPr lang="pl-PL" sz="2000" b="1" dirty="0" smtClean="0">
                <a:latin typeface="Bodoni MT Condensed" pitchFamily="18" charset="0"/>
              </a:rPr>
              <a:t>grafika wektorowa </a:t>
            </a:r>
            <a:r>
              <a:rPr lang="pl-PL" sz="2000" dirty="0" smtClean="0">
                <a:latin typeface="Bodoni MT Condensed" pitchFamily="18" charset="0"/>
              </a:rPr>
              <a:t>obraz rysowany jest za pomocą odcinków i łuków (plotery kreślące,</a:t>
            </a:r>
          </a:p>
          <a:p>
            <a:r>
              <a:rPr lang="pl-PL" sz="2000" dirty="0" smtClean="0">
                <a:latin typeface="Bodoni MT Condensed" pitchFamily="18" charset="0"/>
              </a:rPr>
              <a:t>specjalne monitory CRT)</a:t>
            </a:r>
          </a:p>
          <a:p>
            <a:r>
              <a:rPr lang="pl-PL" sz="2000" dirty="0" smtClean="0">
                <a:latin typeface="Bodoni MT Condensed" pitchFamily="18" charset="0"/>
              </a:rPr>
              <a:t>• </a:t>
            </a:r>
            <a:r>
              <a:rPr lang="pl-PL" sz="2000" b="1" dirty="0" smtClean="0">
                <a:latin typeface="Bodoni MT Condensed" pitchFamily="18" charset="0"/>
              </a:rPr>
              <a:t>grafika rastrowa </a:t>
            </a:r>
            <a:r>
              <a:rPr lang="pl-PL" sz="2000" dirty="0" smtClean="0">
                <a:latin typeface="Bodoni MT Condensed" pitchFamily="18" charset="0"/>
              </a:rPr>
              <a:t>obraz budowany jest z siatki blisko siebie leżących punktów (pikseli)</a:t>
            </a:r>
            <a:r>
              <a:rPr lang="pl-PL" sz="2000" dirty="0" smtClean="0"/>
              <a:t> </a:t>
            </a:r>
          </a:p>
          <a:p>
            <a:r>
              <a:rPr lang="pl-PL" sz="2000" dirty="0" smtClean="0">
                <a:solidFill>
                  <a:srgbClr val="D60093"/>
                </a:solidFill>
                <a:latin typeface="Bodoni MT Condensed" pitchFamily="18" charset="0"/>
              </a:rPr>
              <a:t>Podział ze względu na charakter danych:</a:t>
            </a:r>
          </a:p>
          <a:p>
            <a:r>
              <a:rPr lang="pl-PL" sz="2000" dirty="0" smtClean="0">
                <a:latin typeface="Bodoni MT Condensed" pitchFamily="18" charset="0"/>
              </a:rPr>
              <a:t>• </a:t>
            </a:r>
            <a:r>
              <a:rPr lang="pl-PL" sz="2000" b="1" dirty="0" smtClean="0">
                <a:latin typeface="Bodoni MT Condensed" pitchFamily="18" charset="0"/>
              </a:rPr>
              <a:t>grafika dwuwymiarowa (grafika 2D) </a:t>
            </a:r>
            <a:r>
              <a:rPr lang="pl-PL" sz="2000" dirty="0" smtClean="0">
                <a:latin typeface="Bodoni MT Condensed" pitchFamily="18" charset="0"/>
              </a:rPr>
              <a:t>wszystkie obiekty składające się na obraz są płaskie</a:t>
            </a:r>
          </a:p>
          <a:p>
            <a:r>
              <a:rPr lang="pl-PL" sz="2000" dirty="0" smtClean="0">
                <a:latin typeface="Bodoni MT Condensed" pitchFamily="18" charset="0"/>
              </a:rPr>
              <a:t>• </a:t>
            </a:r>
            <a:r>
              <a:rPr lang="pl-PL" sz="2000" b="1" dirty="0" smtClean="0">
                <a:latin typeface="Bodoni MT Condensed" pitchFamily="18" charset="0"/>
              </a:rPr>
              <a:t>grafika trójwymiarowa (grafika 3D) </a:t>
            </a:r>
            <a:r>
              <a:rPr lang="pl-PL" sz="2000" dirty="0" smtClean="0">
                <a:latin typeface="Bodoni MT Condensed" pitchFamily="18" charset="0"/>
              </a:rPr>
              <a:t>obiekty są umieszczone w przestrzeni trójwymiarowej, a celem programu komputerowego jest przedstawienie trójwymiarowego świata (tzw. sceny) na dwuwymiarowym obrazie (np. ekranie monitora)</a:t>
            </a:r>
            <a:r>
              <a:rPr lang="pl-PL" sz="2000" dirty="0" smtClean="0"/>
              <a:t> </a:t>
            </a:r>
          </a:p>
          <a:p>
            <a:r>
              <a:rPr lang="pl-PL" sz="2000" dirty="0" smtClean="0">
                <a:solidFill>
                  <a:srgbClr val="D60093"/>
                </a:solidFill>
                <a:latin typeface="Bodoni MT Condensed" pitchFamily="18" charset="0"/>
              </a:rPr>
              <a:t>Podział ze względu na cykl generacji obrazu:</a:t>
            </a:r>
          </a:p>
          <a:p>
            <a:r>
              <a:rPr lang="pl-PL" sz="2000" dirty="0" smtClean="0">
                <a:latin typeface="Bodoni MT Condensed" pitchFamily="18" charset="0"/>
              </a:rPr>
              <a:t>• </a:t>
            </a:r>
            <a:r>
              <a:rPr lang="pl-PL" sz="2000" b="1" dirty="0" smtClean="0">
                <a:latin typeface="Bodoni MT Condensed" pitchFamily="18" charset="0"/>
              </a:rPr>
              <a:t>grafika nieinterakcyjna </a:t>
            </a:r>
            <a:r>
              <a:rPr lang="pl-PL" sz="2000" dirty="0" smtClean="0">
                <a:latin typeface="Bodoni MT Condensed" pitchFamily="18" charset="0"/>
              </a:rPr>
              <a:t>program wczytuje uprzednio przygotowane dane i na ich podstawie tworzy wynikowy obraz</a:t>
            </a:r>
          </a:p>
          <a:p>
            <a:r>
              <a:rPr lang="pl-PL" sz="2000" dirty="0" smtClean="0">
                <a:latin typeface="Bodoni MT Condensed" pitchFamily="18" charset="0"/>
              </a:rPr>
              <a:t>• </a:t>
            </a:r>
            <a:r>
              <a:rPr lang="pl-PL" sz="2000" b="1" dirty="0" smtClean="0">
                <a:latin typeface="Bodoni MT Condensed" pitchFamily="18" charset="0"/>
              </a:rPr>
              <a:t>grafika interakcyjna </a:t>
            </a:r>
            <a:r>
              <a:rPr lang="pl-PL" sz="2000" dirty="0" smtClean="0">
                <a:latin typeface="Bodoni MT Condensed" pitchFamily="18" charset="0"/>
              </a:rPr>
              <a:t>program na bieżąco uaktualnia obraz w zależności od działań użytkownika, dzięki temu użytkownik może od razu ocenić skutki swoich działań (niezbędny jest krótki czas odświeżania obrazu)</a:t>
            </a:r>
          </a:p>
          <a:p>
            <a:r>
              <a:rPr lang="pl-PL" sz="2000" dirty="0" smtClean="0">
                <a:latin typeface="Bodoni MT Condensed" pitchFamily="18" charset="0"/>
              </a:rPr>
              <a:t>• </a:t>
            </a:r>
            <a:r>
              <a:rPr lang="pl-PL" sz="2000" b="1" dirty="0" smtClean="0">
                <a:latin typeface="Bodoni MT Condensed" pitchFamily="18" charset="0"/>
              </a:rPr>
              <a:t>grafika czasu rzeczywistego </a:t>
            </a:r>
            <a:r>
              <a:rPr lang="pl-PL" sz="2000" dirty="0" smtClean="0">
                <a:latin typeface="Bodoni MT Condensed" pitchFamily="18" charset="0"/>
              </a:rPr>
              <a:t>program musi bardzo szybko (kilkadziesiąt razy na sekundę) regenerować obraz, aby wszelkie zmiany</a:t>
            </a:r>
          </a:p>
          <a:p>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914400" y="428604"/>
            <a:ext cx="8229600" cy="1252728"/>
          </a:xfrm>
        </p:spPr>
        <p:txBody>
          <a:bodyPr>
            <a:normAutofit fontScale="90000"/>
          </a:bodyPr>
          <a:lstStyle/>
          <a:p>
            <a:r>
              <a:rPr lang="pl-PL" sz="5300" dirty="0" smtClean="0">
                <a:ln>
                  <a:prstDash val="solid"/>
                </a:ln>
                <a:solidFill>
                  <a:srgbClr val="D60093"/>
                </a:solidFill>
                <a:latin typeface="Bodoni MT Condensed" pitchFamily="18" charset="0"/>
              </a:rPr>
              <a:t>Grafika Komputerowa - klasyfikacja</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Tree>
  </p:cSld>
  <p:clrMapOvr>
    <a:masterClrMapping/>
  </p:clrMapOvr>
  <p:transition spd="med"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srcRect/>
          <a:stretch>
            <a:fillRect/>
          </a:stretch>
        </p:blipFill>
        <p:spPr bwMode="auto">
          <a:xfrm>
            <a:off x="4957754" y="1571612"/>
            <a:ext cx="4186246" cy="4186246"/>
          </a:xfrm>
          <a:prstGeom prst="rect">
            <a:avLst/>
          </a:prstGeom>
          <a:noFill/>
          <a:ln w="9525">
            <a:noFill/>
            <a:miter lim="800000"/>
            <a:headEnd/>
            <a:tailEnd/>
          </a:ln>
          <a:effectLst/>
        </p:spPr>
      </p:pic>
      <p:sp>
        <p:nvSpPr>
          <p:cNvPr id="5" name="Prostokąt 4"/>
          <p:cNvSpPr/>
          <p:nvPr/>
        </p:nvSpPr>
        <p:spPr>
          <a:xfrm>
            <a:off x="357158" y="1643050"/>
            <a:ext cx="8572560" cy="4739759"/>
          </a:xfrm>
          <a:prstGeom prst="rect">
            <a:avLst/>
          </a:prstGeom>
        </p:spPr>
        <p:txBody>
          <a:bodyPr wrap="square">
            <a:spAutoFit/>
          </a:bodyPr>
          <a:lstStyle/>
          <a:p>
            <a:r>
              <a:rPr lang="pl-PL" sz="2800" b="1" dirty="0" err="1" smtClean="0">
                <a:solidFill>
                  <a:srgbClr val="D60093"/>
                </a:solidFill>
                <a:latin typeface="Bodoni MT Condensed" pitchFamily="18" charset="0"/>
              </a:rPr>
              <a:t>Munsell</a:t>
            </a:r>
            <a:r>
              <a:rPr lang="pl-PL" sz="2800" b="1" dirty="0" smtClean="0">
                <a:solidFill>
                  <a:srgbClr val="D60093"/>
                </a:solidFill>
                <a:latin typeface="Bodoni MT Condensed" pitchFamily="18" charset="0"/>
              </a:rPr>
              <a:t> model</a:t>
            </a:r>
            <a:r>
              <a:rPr lang="pl-PL" sz="2800" dirty="0" smtClean="0"/>
              <a:t> </a:t>
            </a:r>
          </a:p>
          <a:p>
            <a:endParaRPr lang="pl-PL" sz="2800" dirty="0" smtClean="0"/>
          </a:p>
          <a:p>
            <a:r>
              <a:rPr lang="pl-PL" sz="2000" dirty="0" smtClean="0">
                <a:latin typeface="Bodoni MT Condensed" pitchFamily="18" charset="0"/>
              </a:rPr>
              <a:t>Albert Henry </a:t>
            </a:r>
            <a:r>
              <a:rPr lang="pl-PL" sz="2000" dirty="0" err="1" smtClean="0">
                <a:latin typeface="Bodoni MT Condensed" pitchFamily="18" charset="0"/>
              </a:rPr>
              <a:t>Munsell</a:t>
            </a:r>
            <a:r>
              <a:rPr lang="pl-PL" sz="2000" dirty="0" smtClean="0">
                <a:latin typeface="Bodoni MT Condensed" pitchFamily="18" charset="0"/>
              </a:rPr>
              <a:t> - amerykański artysta malarz. </a:t>
            </a:r>
          </a:p>
          <a:p>
            <a:r>
              <a:rPr lang="pl-PL" sz="2000" dirty="0" smtClean="0">
                <a:latin typeface="Bodoni MT Condensed" pitchFamily="18" charset="0"/>
              </a:rPr>
              <a:t>Był prekursorem nowoczesnego podejścia do kolorów.</a:t>
            </a:r>
          </a:p>
          <a:p>
            <a:r>
              <a:rPr lang="pl-PL" sz="2000" dirty="0" smtClean="0">
                <a:latin typeface="Bodoni MT Condensed" pitchFamily="18" charset="0"/>
              </a:rPr>
              <a:t>Wprowadził on zrozumiałą notację dziesiętną kolorów w miejsce </a:t>
            </a:r>
          </a:p>
          <a:p>
            <a:r>
              <a:rPr lang="pl-PL" sz="2000" dirty="0" smtClean="0">
                <a:latin typeface="Bodoni MT Condensed" pitchFamily="18" charset="0"/>
              </a:rPr>
              <a:t>wielu nazw. „Racjonalny sposób opisu kolorów”. </a:t>
            </a:r>
          </a:p>
          <a:p>
            <a:r>
              <a:rPr lang="pl-PL" sz="2000" dirty="0" smtClean="0">
                <a:latin typeface="Bodoni MT Condensed" pitchFamily="18" charset="0"/>
              </a:rPr>
              <a:t>W 1898 zaproponował on sferę kolorów.</a:t>
            </a:r>
          </a:p>
          <a:p>
            <a:r>
              <a:rPr lang="pl-PL" sz="2000" dirty="0" smtClean="0">
                <a:latin typeface="Bodoni MT Condensed" pitchFamily="18" charset="0"/>
              </a:rPr>
              <a:t>Na kole zaznaczył on 5 najważniejszych kolorów: </a:t>
            </a:r>
          </a:p>
          <a:p>
            <a:r>
              <a:rPr lang="pl-PL" sz="2000" dirty="0" smtClean="0">
                <a:latin typeface="Bodoni MT Condensed" pitchFamily="18" charset="0"/>
              </a:rPr>
              <a:t>czerwony, żółty, zielony, niebieski i purpurowy oraz </a:t>
            </a:r>
          </a:p>
          <a:p>
            <a:r>
              <a:rPr lang="pl-PL" sz="2000" dirty="0" smtClean="0">
                <a:latin typeface="Bodoni MT Condensed" pitchFamily="18" charset="0"/>
              </a:rPr>
              <a:t>5 kolorów wynikowych:</a:t>
            </a:r>
          </a:p>
          <a:p>
            <a:r>
              <a:rPr lang="pl-PL" sz="2000" dirty="0" smtClean="0">
                <a:latin typeface="Bodoni MT Condensed" pitchFamily="18" charset="0"/>
              </a:rPr>
              <a:t>	żółto-czerwony, zielono-żółty,  niebiesko-zielony, </a:t>
            </a:r>
          </a:p>
          <a:p>
            <a:r>
              <a:rPr lang="pl-PL" sz="2000" dirty="0" smtClean="0">
                <a:latin typeface="Bodoni MT Condensed" pitchFamily="18" charset="0"/>
              </a:rPr>
              <a:t>		purpurowo-niebieski  i czerwono-purpurowy</a:t>
            </a:r>
            <a:r>
              <a:rPr lang="pl-PL" sz="2000" dirty="0" smtClean="0"/>
              <a:t>.</a:t>
            </a:r>
          </a:p>
          <a:p>
            <a:endParaRPr lang="pl-PL" b="1" dirty="0" smtClean="0">
              <a:solidFill>
                <a:srgbClr val="D60093"/>
              </a:solidFill>
              <a:latin typeface="Bodoni MT Condensed" pitchFamily="18" charset="0"/>
            </a:endParaRPr>
          </a:p>
          <a:p>
            <a:r>
              <a:rPr lang="pl-PL" sz="2800" dirty="0" smtClean="0">
                <a:solidFill>
                  <a:srgbClr val="D60093"/>
                </a:solidFill>
                <a:latin typeface="Bodoni MT Condensed" pitchFamily="18" charset="0"/>
              </a:rPr>
              <a:t> </a:t>
            </a:r>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3000364" y="357166"/>
            <a:ext cx="3157534" cy="1252728"/>
          </a:xfrm>
        </p:spPr>
        <p:txBody>
          <a:bodyPr>
            <a:normAutofit fontScale="90000"/>
          </a:bodyPr>
          <a:lstStyle/>
          <a:p>
            <a:r>
              <a:rPr lang="pl-PL" sz="5300" dirty="0" smtClean="0">
                <a:ln>
                  <a:prstDash val="solid"/>
                </a:ln>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3" action="ppaction://hlinksldjump"/>
          </p:cNvPr>
          <p:cNvSpPr/>
          <p:nvPr/>
        </p:nvSpPr>
        <p:spPr>
          <a:xfrm>
            <a:off x="8286776" y="6357958"/>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8" name="Picture 4"/>
          <p:cNvPicPr>
            <a:picLocks noChangeAspect="1" noChangeArrowheads="1"/>
          </p:cNvPicPr>
          <p:nvPr/>
        </p:nvPicPr>
        <p:blipFill>
          <a:blip r:embed="rId4"/>
          <a:srcRect l="17019" t="7916" r="23410"/>
          <a:stretch>
            <a:fillRect/>
          </a:stretch>
        </p:blipFill>
        <p:spPr bwMode="auto">
          <a:xfrm>
            <a:off x="0" y="5314601"/>
            <a:ext cx="1857388" cy="1543399"/>
          </a:xfrm>
          <a:prstGeom prst="rect">
            <a:avLst/>
          </a:prstGeom>
          <a:noFill/>
          <a:ln w="9525">
            <a:noFill/>
            <a:miter lim="800000"/>
            <a:headEnd/>
            <a:tailEnd/>
          </a:ln>
          <a:effectLst/>
        </p:spPr>
      </p:pic>
    </p:spTree>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zkoła\MULTIMEDIA\grafika komp\praca multimedia\4319541-cmyk-paint-3d.jpg"/>
          <p:cNvPicPr>
            <a:picLocks noChangeAspect="1" noChangeArrowheads="1"/>
          </p:cNvPicPr>
          <p:nvPr/>
        </p:nvPicPr>
        <p:blipFill>
          <a:blip r:embed="rId2"/>
          <a:srcRect b="7499"/>
          <a:stretch>
            <a:fillRect/>
          </a:stretch>
        </p:blipFill>
        <p:spPr bwMode="auto">
          <a:xfrm flipH="1">
            <a:off x="5310166" y="1500174"/>
            <a:ext cx="3833834" cy="2643206"/>
          </a:xfrm>
          <a:prstGeom prst="rect">
            <a:avLst/>
          </a:prstGeom>
          <a:noFill/>
        </p:spPr>
      </p:pic>
      <p:sp>
        <p:nvSpPr>
          <p:cNvPr id="5" name="Prostokąt 4"/>
          <p:cNvSpPr/>
          <p:nvPr/>
        </p:nvSpPr>
        <p:spPr>
          <a:xfrm>
            <a:off x="571440" y="1643050"/>
            <a:ext cx="8572560" cy="400110"/>
          </a:xfrm>
          <a:prstGeom prst="rect">
            <a:avLst/>
          </a:prstGeom>
        </p:spPr>
        <p:txBody>
          <a:bodyPr wrap="square">
            <a:spAutoFit/>
          </a:bodyPr>
          <a:lstStyle/>
          <a:p>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3000364" y="357166"/>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3" action="ppaction://hlinksldjump"/>
          </p:cNvPr>
          <p:cNvSpPr/>
          <p:nvPr/>
        </p:nvSpPr>
        <p:spPr>
          <a:xfrm>
            <a:off x="8358214" y="6357958"/>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6" name="Prostokąt 5"/>
          <p:cNvSpPr/>
          <p:nvPr/>
        </p:nvSpPr>
        <p:spPr>
          <a:xfrm>
            <a:off x="357158" y="1928802"/>
            <a:ext cx="5715040" cy="3385542"/>
          </a:xfrm>
          <a:prstGeom prst="rect">
            <a:avLst/>
          </a:prstGeom>
        </p:spPr>
        <p:txBody>
          <a:bodyPr wrap="square">
            <a:spAutoFit/>
          </a:bodyPr>
          <a:lstStyle/>
          <a:p>
            <a:pPr>
              <a:buFont typeface="Wingdings" pitchFamily="2" charset="2"/>
              <a:buChar char="ü"/>
            </a:pPr>
            <a:r>
              <a:rPr lang="pl-PL" sz="2800" dirty="0" smtClean="0">
                <a:latin typeface="Bodoni MT Condensed" pitchFamily="18" charset="0"/>
              </a:rPr>
              <a:t>  Ukierunkowane na użytkownika - </a:t>
            </a:r>
            <a:r>
              <a:rPr lang="pl-PL" sz="2800" b="1" dirty="0" smtClean="0">
                <a:solidFill>
                  <a:srgbClr val="D60093"/>
                </a:solidFill>
                <a:latin typeface="Bodoni MT Condensed" pitchFamily="18" charset="0"/>
              </a:rPr>
              <a:t>HSV</a:t>
            </a:r>
          </a:p>
          <a:p>
            <a:r>
              <a:rPr lang="pl-PL" sz="2800" dirty="0" smtClean="0">
                <a:latin typeface="Bodoni MT Condensed" pitchFamily="18" charset="0"/>
              </a:rPr>
              <a:t>interaktywna metoda doboru odpowiedniej barwy</a:t>
            </a:r>
          </a:p>
          <a:p>
            <a:endParaRPr lang="pl-PL" sz="2800" dirty="0" smtClean="0">
              <a:latin typeface="Bodoni MT Condensed" pitchFamily="18" charset="0"/>
            </a:endParaRPr>
          </a:p>
          <a:p>
            <a:pPr>
              <a:buFont typeface="Wingdings" pitchFamily="2" charset="2"/>
              <a:buChar char="ü"/>
            </a:pPr>
            <a:r>
              <a:rPr lang="pl-PL" sz="2800" dirty="0" smtClean="0">
                <a:latin typeface="Bodoni MT Condensed" pitchFamily="18" charset="0"/>
              </a:rPr>
              <a:t>  Ukierunkowane na sprzęt  - </a:t>
            </a:r>
            <a:r>
              <a:rPr lang="pl-PL" sz="2800" b="1" dirty="0" smtClean="0">
                <a:solidFill>
                  <a:srgbClr val="D60093"/>
                </a:solidFill>
                <a:latin typeface="Bodoni MT Condensed" pitchFamily="18" charset="0"/>
              </a:rPr>
              <a:t>RGB, CMY, CMYK</a:t>
            </a:r>
          </a:p>
          <a:p>
            <a:endParaRPr lang="pl-PL" sz="2800" dirty="0" smtClean="0">
              <a:latin typeface="Bodoni MT Condensed" pitchFamily="18" charset="0"/>
            </a:endParaRPr>
          </a:p>
          <a:p>
            <a:pPr>
              <a:buFont typeface="Wingdings" pitchFamily="2" charset="2"/>
              <a:buChar char="ü"/>
            </a:pPr>
            <a:r>
              <a:rPr lang="pl-PL" sz="2800" dirty="0" smtClean="0">
                <a:latin typeface="Bodoni MT Condensed" pitchFamily="18" charset="0"/>
              </a:rPr>
              <a:t>  Niezależne od urządzenia - </a:t>
            </a:r>
            <a:r>
              <a:rPr lang="pl-PL" sz="2800" b="1" dirty="0" smtClean="0">
                <a:solidFill>
                  <a:srgbClr val="D60093"/>
                </a:solidFill>
                <a:latin typeface="Bodoni MT Condensed" pitchFamily="18" charset="0"/>
              </a:rPr>
              <a:t>CIE XYZ, CIE </a:t>
            </a:r>
            <a:r>
              <a:rPr lang="pl-PL" sz="2800" b="1" dirty="0" err="1" smtClean="0">
                <a:solidFill>
                  <a:srgbClr val="D60093"/>
                </a:solidFill>
                <a:latin typeface="Bodoni MT Condensed" pitchFamily="18" charset="0"/>
              </a:rPr>
              <a:t>La*b</a:t>
            </a:r>
            <a:r>
              <a:rPr lang="pl-PL" sz="2800" b="1" dirty="0" smtClean="0">
                <a:solidFill>
                  <a:srgbClr val="D60093"/>
                </a:solidFill>
                <a:latin typeface="Bodoni MT Condensed" pitchFamily="18" charset="0"/>
              </a:rPr>
              <a:t>*</a:t>
            </a:r>
            <a:endParaRPr lang="pl-PL" sz="2800" dirty="0" smtClean="0">
              <a:solidFill>
                <a:srgbClr val="D60093"/>
              </a:solidFill>
              <a:latin typeface="Bodoni MT Condensed" pitchFamily="18" charset="0"/>
            </a:endParaRPr>
          </a:p>
          <a:p>
            <a:endParaRPr lang="pl-PL" b="1" dirty="0" smtClean="0">
              <a:solidFill>
                <a:srgbClr val="D60093"/>
              </a:solidFill>
              <a:latin typeface="Bodoni MT Condensed" pitchFamily="18" charset="0"/>
            </a:endParaRPr>
          </a:p>
          <a:p>
            <a:r>
              <a:rPr lang="pl-PL" sz="2800" dirty="0" smtClean="0">
                <a:solidFill>
                  <a:srgbClr val="D60093"/>
                </a:solidFill>
                <a:latin typeface="Bodoni MT Condensed" pitchFamily="18" charset="0"/>
              </a:rPr>
              <a:t> </a:t>
            </a:r>
            <a:r>
              <a:rPr lang="pl-PL" sz="2000" dirty="0" smtClean="0">
                <a:latin typeface="Bodoni MT Condensed" pitchFamily="18" charset="0"/>
              </a:rPr>
              <a:t> </a:t>
            </a:r>
            <a:endParaRPr lang="pl-PL" sz="2000" dirty="0">
              <a:latin typeface="Bodoni MT Condensed" pitchFamily="18" charset="0"/>
            </a:endParaRPr>
          </a:p>
        </p:txBody>
      </p:sp>
      <p:pic>
        <p:nvPicPr>
          <p:cNvPr id="3075" name="Picture 3" descr="I:\Szkoła\MULTIMEDIA\grafika komp\praca multimedia\images.jpeg"/>
          <p:cNvPicPr>
            <a:picLocks noChangeAspect="1" noChangeArrowheads="1"/>
          </p:cNvPicPr>
          <p:nvPr/>
        </p:nvPicPr>
        <p:blipFill>
          <a:blip r:embed="rId4"/>
          <a:srcRect l="4347" t="1342" b="18085"/>
          <a:stretch>
            <a:fillRect/>
          </a:stretch>
        </p:blipFill>
        <p:spPr bwMode="auto">
          <a:xfrm>
            <a:off x="0" y="4916230"/>
            <a:ext cx="3286116" cy="1941770"/>
          </a:xfrm>
          <a:prstGeom prst="rect">
            <a:avLst/>
          </a:prstGeom>
          <a:noFill/>
        </p:spPr>
      </p:pic>
    </p:spTree>
  </p:cSld>
  <p:clrMapOvr>
    <a:masterClrMapping/>
  </p:clrMapOvr>
  <p:transition spd="med"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830997"/>
          </a:xfrm>
          <a:prstGeom prst="rect">
            <a:avLst/>
          </a:prstGeom>
        </p:spPr>
        <p:txBody>
          <a:bodyPr wrap="square">
            <a:spAutoFit/>
          </a:bodyPr>
          <a:lstStyle/>
          <a:p>
            <a:r>
              <a:rPr lang="pl-PL" sz="2800" b="1" dirty="0" smtClean="0">
                <a:solidFill>
                  <a:srgbClr val="D60093"/>
                </a:solidFill>
                <a:latin typeface="Bodoni MT Condensed" pitchFamily="18" charset="0"/>
              </a:rPr>
              <a:t>Model HSV</a:t>
            </a:r>
            <a:endParaRPr lang="pl-PL" sz="2800" dirty="0" smtClean="0">
              <a:solidFill>
                <a:srgbClr val="D60093"/>
              </a:solidFill>
              <a:latin typeface="Bodoni MT Condensed" pitchFamily="18" charset="0"/>
            </a:endParaRPr>
          </a:p>
          <a:p>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3071802"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6" name="Prostokąt 5"/>
          <p:cNvSpPr/>
          <p:nvPr/>
        </p:nvSpPr>
        <p:spPr>
          <a:xfrm>
            <a:off x="357158" y="4714884"/>
            <a:ext cx="4572000" cy="1938992"/>
          </a:xfrm>
          <a:prstGeom prst="rect">
            <a:avLst/>
          </a:prstGeom>
        </p:spPr>
        <p:txBody>
          <a:bodyPr>
            <a:spAutoFit/>
          </a:bodyPr>
          <a:lstStyle/>
          <a:p>
            <a:r>
              <a:rPr lang="pl-PL" sz="2400" dirty="0" smtClean="0">
                <a:latin typeface="Bodoni MT Condensed" pitchFamily="18" charset="0"/>
              </a:rPr>
              <a:t>V -</a:t>
            </a:r>
            <a:r>
              <a:rPr lang="pl-PL" sz="2400" dirty="0" err="1" smtClean="0">
                <a:latin typeface="Bodoni MT Condensed" pitchFamily="18" charset="0"/>
              </a:rPr>
              <a:t>value</a:t>
            </a:r>
            <a:r>
              <a:rPr lang="pl-PL" sz="2400" dirty="0" smtClean="0">
                <a:latin typeface="Bodoni MT Condensed" pitchFamily="18" charset="0"/>
              </a:rPr>
              <a:t> wartość</a:t>
            </a:r>
          </a:p>
          <a:p>
            <a:r>
              <a:rPr lang="pl-PL" sz="2400" dirty="0" smtClean="0">
                <a:latin typeface="Bodoni MT Condensed" pitchFamily="18" charset="0"/>
              </a:rPr>
              <a:t>H - Hue odcień barwy kąt</a:t>
            </a:r>
          </a:p>
          <a:p>
            <a:r>
              <a:rPr lang="pl-PL" sz="2400" dirty="0" smtClean="0">
                <a:latin typeface="Bodoni MT Condensed" pitchFamily="18" charset="0"/>
              </a:rPr>
              <a:t>S - </a:t>
            </a:r>
            <a:r>
              <a:rPr lang="pl-PL" sz="2400" dirty="0" err="1" smtClean="0">
                <a:latin typeface="Bodoni MT Condensed" pitchFamily="18" charset="0"/>
              </a:rPr>
              <a:t>Saturation</a:t>
            </a:r>
            <a:r>
              <a:rPr lang="pl-PL" sz="2400" dirty="0" smtClean="0">
                <a:latin typeface="Bodoni MT Condensed" pitchFamily="18" charset="0"/>
              </a:rPr>
              <a:t> nasycenie</a:t>
            </a:r>
          </a:p>
          <a:p>
            <a:endParaRPr lang="pl-PL" sz="2400" dirty="0" smtClean="0">
              <a:latin typeface="Bodoni MT Condensed" pitchFamily="18" charset="0"/>
            </a:endParaRPr>
          </a:p>
          <a:p>
            <a:r>
              <a:rPr lang="pl-PL" sz="2400" dirty="0" smtClean="0">
                <a:latin typeface="Bodoni MT Condensed" pitchFamily="18" charset="0"/>
              </a:rPr>
              <a:t>	Ostrosłup sześciokątny prawidłowy</a:t>
            </a:r>
            <a:endParaRPr lang="pl-PL" sz="2400" dirty="0">
              <a:latin typeface="Bodoni MT Condensed" pitchFamily="18" charset="0"/>
            </a:endParaRPr>
          </a:p>
        </p:txBody>
      </p:sp>
      <p:grpSp>
        <p:nvGrpSpPr>
          <p:cNvPr id="8" name="Group 5"/>
          <p:cNvGrpSpPr>
            <a:grpSpLocks/>
          </p:cNvGrpSpPr>
          <p:nvPr/>
        </p:nvGrpSpPr>
        <p:grpSpPr bwMode="auto">
          <a:xfrm>
            <a:off x="214282" y="2285992"/>
            <a:ext cx="3733800" cy="2382838"/>
            <a:chOff x="384" y="912"/>
            <a:chExt cx="2352" cy="1501"/>
          </a:xfrm>
        </p:grpSpPr>
        <p:sp>
          <p:nvSpPr>
            <p:cNvPr id="9" name="AutoShape 6"/>
            <p:cNvSpPr>
              <a:spLocks noChangeArrowheads="1"/>
            </p:cNvSpPr>
            <p:nvPr/>
          </p:nvSpPr>
          <p:spPr bwMode="auto">
            <a:xfrm rot="5400000">
              <a:off x="995" y="1200"/>
              <a:ext cx="1213" cy="1213"/>
            </a:xfrm>
            <a:prstGeom prst="rtTriangle">
              <a:avLst/>
            </a:prstGeom>
            <a:noFill/>
            <a:ln w="12700">
              <a:solidFill>
                <a:schemeClr val="tx1"/>
              </a:solidFill>
              <a:miter lim="800000"/>
              <a:headEnd type="none" w="sm" len="sm"/>
              <a:tailEnd type="none" w="sm" len="sm"/>
            </a:ln>
            <a:effectLst/>
          </p:spPr>
          <p:txBody>
            <a:bodyPr wrap="none" anchor="ctr"/>
            <a:lstStyle/>
            <a:p>
              <a:endParaRPr lang="pl-PL"/>
            </a:p>
          </p:txBody>
        </p:sp>
        <p:sp>
          <p:nvSpPr>
            <p:cNvPr id="10" name="Line 7"/>
            <p:cNvSpPr>
              <a:spLocks noChangeShapeType="1"/>
            </p:cNvSpPr>
            <p:nvPr/>
          </p:nvSpPr>
          <p:spPr bwMode="auto">
            <a:xfrm>
              <a:off x="995" y="1200"/>
              <a:ext cx="1597" cy="0"/>
            </a:xfrm>
            <a:prstGeom prst="line">
              <a:avLst/>
            </a:prstGeom>
            <a:noFill/>
            <a:ln w="12700">
              <a:solidFill>
                <a:schemeClr val="tx1"/>
              </a:solidFill>
              <a:round/>
              <a:headEnd type="none" w="sm" len="sm"/>
              <a:tailEnd type="triangle" w="med" len="med"/>
            </a:ln>
            <a:effectLst/>
          </p:spPr>
          <p:txBody>
            <a:bodyPr wrap="none" anchor="ctr"/>
            <a:lstStyle/>
            <a:p>
              <a:endParaRPr lang="pl-PL"/>
            </a:p>
          </p:txBody>
        </p:sp>
        <p:sp>
          <p:nvSpPr>
            <p:cNvPr id="11" name="Line 8"/>
            <p:cNvSpPr>
              <a:spLocks noChangeShapeType="1"/>
            </p:cNvSpPr>
            <p:nvPr/>
          </p:nvSpPr>
          <p:spPr bwMode="auto">
            <a:xfrm flipV="1">
              <a:off x="995" y="960"/>
              <a:ext cx="0" cy="1453"/>
            </a:xfrm>
            <a:prstGeom prst="line">
              <a:avLst/>
            </a:prstGeom>
            <a:noFill/>
            <a:ln w="12700">
              <a:solidFill>
                <a:schemeClr val="tx1"/>
              </a:solidFill>
              <a:round/>
              <a:headEnd type="none" w="sm" len="sm"/>
              <a:tailEnd type="triangle" w="med" len="med"/>
            </a:ln>
            <a:effectLst/>
          </p:spPr>
          <p:txBody>
            <a:bodyPr wrap="none" anchor="ctr"/>
            <a:lstStyle/>
            <a:p>
              <a:endParaRPr lang="pl-PL"/>
            </a:p>
          </p:txBody>
        </p:sp>
        <p:sp>
          <p:nvSpPr>
            <p:cNvPr id="12" name="Text Box 9"/>
            <p:cNvSpPr txBox="1">
              <a:spLocks noChangeArrowheads="1"/>
            </p:cNvSpPr>
            <p:nvPr/>
          </p:nvSpPr>
          <p:spPr bwMode="auto">
            <a:xfrm>
              <a:off x="1104" y="960"/>
              <a:ext cx="637" cy="250"/>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000" dirty="0">
                  <a:latin typeface="Times New Roman CE" charset="-18"/>
                </a:rPr>
                <a:t>s=0.3</a:t>
              </a:r>
            </a:p>
          </p:txBody>
        </p:sp>
        <p:sp>
          <p:nvSpPr>
            <p:cNvPr id="13" name="Text Box 10"/>
            <p:cNvSpPr txBox="1">
              <a:spLocks noChangeArrowheads="1"/>
            </p:cNvSpPr>
            <p:nvPr/>
          </p:nvSpPr>
          <p:spPr bwMode="auto">
            <a:xfrm>
              <a:off x="384" y="1248"/>
              <a:ext cx="611" cy="250"/>
            </a:xfrm>
            <a:prstGeom prst="rect">
              <a:avLst/>
            </a:prstGeom>
            <a:noFill/>
            <a:ln w="12700">
              <a:noFill/>
              <a:miter lim="800000"/>
              <a:headEnd type="none" w="sm" len="sm"/>
              <a:tailEnd type="none" w="sm" len="sm"/>
            </a:ln>
            <a:effectLst/>
          </p:spPr>
          <p:txBody>
            <a:bodyPr>
              <a:spAutoFit/>
            </a:bodyPr>
            <a:lstStyle/>
            <a:p>
              <a:pPr algn="r" eaLnBrk="1" hangingPunct="1">
                <a:spcBef>
                  <a:spcPct val="50000"/>
                </a:spcBef>
              </a:pPr>
              <a:r>
                <a:rPr lang="pl-PL" sz="2000">
                  <a:latin typeface="Times New Roman CE" charset="-18"/>
                </a:rPr>
                <a:t>v=0.8</a:t>
              </a:r>
            </a:p>
          </p:txBody>
        </p:sp>
        <p:sp>
          <p:nvSpPr>
            <p:cNvPr id="14" name="Line 11"/>
            <p:cNvSpPr>
              <a:spLocks noChangeShapeType="1"/>
            </p:cNvSpPr>
            <p:nvPr/>
          </p:nvSpPr>
          <p:spPr bwMode="auto">
            <a:xfrm>
              <a:off x="995" y="1392"/>
              <a:ext cx="1069" cy="0"/>
            </a:xfrm>
            <a:prstGeom prst="line">
              <a:avLst/>
            </a:prstGeom>
            <a:noFill/>
            <a:ln w="12700" cap="rnd">
              <a:solidFill>
                <a:schemeClr val="tx1"/>
              </a:solidFill>
              <a:prstDash val="sysDot"/>
              <a:round/>
              <a:headEnd type="none" w="sm" len="sm"/>
              <a:tailEnd type="none" w="sm" len="sm"/>
            </a:ln>
            <a:effectLst/>
          </p:spPr>
          <p:txBody>
            <a:bodyPr wrap="none" anchor="ctr"/>
            <a:lstStyle/>
            <a:p>
              <a:endParaRPr lang="pl-PL"/>
            </a:p>
          </p:txBody>
        </p:sp>
        <p:sp>
          <p:nvSpPr>
            <p:cNvPr id="15" name="Line 12"/>
            <p:cNvSpPr>
              <a:spLocks noChangeShapeType="1"/>
            </p:cNvSpPr>
            <p:nvPr/>
          </p:nvSpPr>
          <p:spPr bwMode="auto">
            <a:xfrm flipH="1">
              <a:off x="995" y="1210"/>
              <a:ext cx="349" cy="1203"/>
            </a:xfrm>
            <a:prstGeom prst="line">
              <a:avLst/>
            </a:prstGeom>
            <a:noFill/>
            <a:ln w="12700" cap="rnd">
              <a:solidFill>
                <a:schemeClr val="tx1"/>
              </a:solidFill>
              <a:prstDash val="sysDot"/>
              <a:round/>
              <a:headEnd type="none" w="sm" len="sm"/>
              <a:tailEnd type="none" w="sm" len="sm"/>
            </a:ln>
            <a:effectLst/>
          </p:spPr>
          <p:txBody>
            <a:bodyPr wrap="none" anchor="ctr"/>
            <a:lstStyle/>
            <a:p>
              <a:endParaRPr lang="pl-PL"/>
            </a:p>
          </p:txBody>
        </p:sp>
        <p:sp>
          <p:nvSpPr>
            <p:cNvPr id="16" name="Text Box 13"/>
            <p:cNvSpPr txBox="1">
              <a:spLocks noChangeArrowheads="1"/>
            </p:cNvSpPr>
            <p:nvPr/>
          </p:nvSpPr>
          <p:spPr bwMode="auto">
            <a:xfrm>
              <a:off x="2352" y="950"/>
              <a:ext cx="384" cy="250"/>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000">
                  <a:latin typeface="Times New Roman CE" charset="-18"/>
                </a:rPr>
                <a:t>S</a:t>
              </a:r>
            </a:p>
          </p:txBody>
        </p:sp>
        <p:sp>
          <p:nvSpPr>
            <p:cNvPr id="17" name="Text Box 14"/>
            <p:cNvSpPr txBox="1">
              <a:spLocks noChangeArrowheads="1"/>
            </p:cNvSpPr>
            <p:nvPr/>
          </p:nvSpPr>
          <p:spPr bwMode="auto">
            <a:xfrm>
              <a:off x="493" y="912"/>
              <a:ext cx="467" cy="250"/>
            </a:xfrm>
            <a:prstGeom prst="rect">
              <a:avLst/>
            </a:prstGeom>
            <a:noFill/>
            <a:ln w="12700">
              <a:noFill/>
              <a:miter lim="800000"/>
              <a:headEnd type="none" w="sm" len="sm"/>
              <a:tailEnd type="none" w="sm" len="sm"/>
            </a:ln>
            <a:effectLst/>
          </p:spPr>
          <p:txBody>
            <a:bodyPr>
              <a:spAutoFit/>
            </a:bodyPr>
            <a:lstStyle/>
            <a:p>
              <a:pPr algn="r" eaLnBrk="1" hangingPunct="1">
                <a:spcBef>
                  <a:spcPct val="50000"/>
                </a:spcBef>
              </a:pPr>
              <a:r>
                <a:rPr lang="pl-PL" sz="2000">
                  <a:latin typeface="Times New Roman CE" charset="-18"/>
                </a:rPr>
                <a:t>V</a:t>
              </a:r>
            </a:p>
          </p:txBody>
        </p:sp>
        <p:sp>
          <p:nvSpPr>
            <p:cNvPr id="18" name="Oval 15"/>
            <p:cNvSpPr>
              <a:spLocks noChangeArrowheads="1"/>
            </p:cNvSpPr>
            <p:nvPr/>
          </p:nvSpPr>
          <p:spPr bwMode="auto">
            <a:xfrm>
              <a:off x="1248" y="1344"/>
              <a:ext cx="96" cy="96"/>
            </a:xfrm>
            <a:prstGeom prst="ellipse">
              <a:avLst/>
            </a:prstGeom>
            <a:solidFill>
              <a:srgbClr val="FFFFFF"/>
            </a:solidFill>
            <a:ln w="12700">
              <a:solidFill>
                <a:schemeClr val="tx1"/>
              </a:solidFill>
              <a:round/>
              <a:headEnd type="none" w="sm" len="sm"/>
              <a:tailEnd type="none" w="sm" len="sm"/>
            </a:ln>
            <a:effectLst/>
          </p:spPr>
          <p:txBody>
            <a:bodyPr wrap="none" anchor="ctr"/>
            <a:lstStyle/>
            <a:p>
              <a:endParaRPr lang="pl-PL"/>
            </a:p>
          </p:txBody>
        </p:sp>
      </p:grpSp>
      <p:pic>
        <p:nvPicPr>
          <p:cNvPr id="19" name="Picture 2" descr="D:\Wyklady\Podstawy\hsv.jpg"/>
          <p:cNvPicPr>
            <a:picLocks noChangeAspect="1" noChangeArrowheads="1"/>
          </p:cNvPicPr>
          <p:nvPr/>
        </p:nvPicPr>
        <p:blipFill>
          <a:blip r:embed="rId3"/>
          <a:srcRect/>
          <a:stretch>
            <a:fillRect/>
          </a:stretch>
        </p:blipFill>
        <p:spPr bwMode="auto">
          <a:xfrm>
            <a:off x="4071934" y="1785926"/>
            <a:ext cx="4800600" cy="4217988"/>
          </a:xfrm>
          <a:prstGeom prst="rect">
            <a:avLst/>
          </a:prstGeom>
          <a:solidFill>
            <a:schemeClr val="bg1">
              <a:alpha val="50000"/>
            </a:schemeClr>
          </a:solidFill>
        </p:spPr>
      </p:pic>
      <p:pic>
        <p:nvPicPr>
          <p:cNvPr id="6148" name="Picture 4"/>
          <p:cNvPicPr>
            <a:picLocks noChangeAspect="1" noChangeArrowheads="1"/>
          </p:cNvPicPr>
          <p:nvPr/>
        </p:nvPicPr>
        <p:blipFill>
          <a:blip r:embed="rId4"/>
          <a:srcRect/>
          <a:stretch>
            <a:fillRect/>
          </a:stretch>
        </p:blipFill>
        <p:spPr bwMode="auto">
          <a:xfrm>
            <a:off x="4429124" y="5286388"/>
            <a:ext cx="1565542" cy="1143008"/>
          </a:xfrm>
          <a:prstGeom prst="rect">
            <a:avLst/>
          </a:prstGeom>
          <a:noFill/>
          <a:ln w="9525">
            <a:noFill/>
            <a:miter lim="800000"/>
            <a:headEnd/>
            <a:tailEnd/>
          </a:ln>
          <a:effectLst/>
        </p:spPr>
      </p:pic>
    </p:spTree>
  </p:cSld>
  <p:clrMapOvr>
    <a:masterClrMapping/>
  </p:clrMapOvr>
  <p:transition spd="med"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2985433"/>
          </a:xfrm>
          <a:prstGeom prst="rect">
            <a:avLst/>
          </a:prstGeom>
        </p:spPr>
        <p:txBody>
          <a:bodyPr wrap="square">
            <a:spAutoFit/>
          </a:bodyPr>
          <a:lstStyle/>
          <a:p>
            <a:pPr>
              <a:spcBef>
                <a:spcPct val="50000"/>
              </a:spcBef>
            </a:pPr>
            <a:r>
              <a:rPr lang="pl-PL" sz="2800" b="1" dirty="0" smtClean="0">
                <a:solidFill>
                  <a:srgbClr val="D60093"/>
                </a:solidFill>
                <a:latin typeface="Bodoni MT Condensed" pitchFamily="18" charset="0"/>
              </a:rPr>
              <a:t>Prawo </a:t>
            </a:r>
            <a:r>
              <a:rPr lang="pl-PL" sz="2800" b="1" dirty="0" err="1" smtClean="0">
                <a:solidFill>
                  <a:srgbClr val="D60093"/>
                </a:solidFill>
                <a:latin typeface="Bodoni MT Condensed" pitchFamily="18" charset="0"/>
              </a:rPr>
              <a:t>Grassmana</a:t>
            </a:r>
            <a:endParaRPr lang="pl-PL" sz="2800" b="1" dirty="0" smtClean="0">
              <a:solidFill>
                <a:srgbClr val="D60093"/>
              </a:solidFill>
              <a:latin typeface="Bodoni MT Condensed" pitchFamily="18" charset="0"/>
            </a:endParaRPr>
          </a:p>
          <a:p>
            <a:pPr>
              <a:spcBef>
                <a:spcPct val="50000"/>
              </a:spcBef>
            </a:pPr>
            <a:r>
              <a:rPr lang="pl-PL" sz="2800" dirty="0" smtClean="0">
                <a:latin typeface="Bodoni MT Condensed" pitchFamily="18" charset="0"/>
              </a:rPr>
              <a:t>Każdą dowolnie wybraną barwę można otrzymać za pomocą trzech liniowo niezależnych barw. Trzy barwy tworzą układ niezależnych liniowo barw jeżeli dowolne zsumowanie dwóch z nich nie może dać trzeciej barwy układu.</a:t>
            </a:r>
          </a:p>
          <a:p>
            <a:pPr>
              <a:spcBef>
                <a:spcPct val="50000"/>
              </a:spcBef>
            </a:pPr>
            <a:endParaRPr lang="pl-PL" sz="2800" b="1" dirty="0" smtClean="0">
              <a:solidFill>
                <a:srgbClr val="D60093"/>
              </a:solidFill>
              <a:latin typeface="Bodoni MT Condensed" pitchFamily="18" charset="0"/>
            </a:endParaRPr>
          </a:p>
          <a:p>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3071802"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20" name="Picture 21" descr="D:\Wyklady\Nowe\RGB.wmf"/>
          <p:cNvPicPr>
            <a:picLocks noChangeAspect="1" noChangeArrowheads="1"/>
          </p:cNvPicPr>
          <p:nvPr/>
        </p:nvPicPr>
        <p:blipFill>
          <a:blip r:embed="rId3"/>
          <a:srcRect/>
          <a:stretch>
            <a:fillRect/>
          </a:stretch>
        </p:blipFill>
        <p:spPr bwMode="auto">
          <a:xfrm>
            <a:off x="1214414" y="4143380"/>
            <a:ext cx="2493962" cy="1635125"/>
          </a:xfrm>
          <a:prstGeom prst="rect">
            <a:avLst/>
          </a:prstGeom>
          <a:noFill/>
        </p:spPr>
      </p:pic>
      <p:grpSp>
        <p:nvGrpSpPr>
          <p:cNvPr id="21" name="Group 3"/>
          <p:cNvGrpSpPr>
            <a:grpSpLocks/>
          </p:cNvGrpSpPr>
          <p:nvPr/>
        </p:nvGrpSpPr>
        <p:grpSpPr bwMode="auto">
          <a:xfrm>
            <a:off x="4643438" y="4071942"/>
            <a:ext cx="3505200" cy="1676400"/>
            <a:chOff x="2880" y="2832"/>
            <a:chExt cx="2256" cy="1056"/>
          </a:xfrm>
        </p:grpSpPr>
        <p:sp>
          <p:nvSpPr>
            <p:cNvPr id="22" name="Rectangle 4"/>
            <p:cNvSpPr>
              <a:spLocks noChangeArrowheads="1"/>
            </p:cNvSpPr>
            <p:nvPr/>
          </p:nvSpPr>
          <p:spPr bwMode="auto">
            <a:xfrm>
              <a:off x="3408" y="2832"/>
              <a:ext cx="1248" cy="720"/>
            </a:xfrm>
            <a:prstGeom prst="rect">
              <a:avLst/>
            </a:prstGeom>
            <a:solidFill>
              <a:srgbClr val="00FFFF"/>
            </a:solidFill>
            <a:ln w="12700">
              <a:noFill/>
              <a:miter lim="800000"/>
              <a:headEnd type="none" w="sm" len="sm"/>
              <a:tailEnd type="none" w="sm" len="sm"/>
            </a:ln>
            <a:effectLst/>
          </p:spPr>
          <p:txBody>
            <a:bodyPr wrap="none" anchor="ctr"/>
            <a:lstStyle/>
            <a:p>
              <a:endParaRPr lang="pl-PL"/>
            </a:p>
          </p:txBody>
        </p:sp>
        <p:sp>
          <p:nvSpPr>
            <p:cNvPr id="23" name="Rectangle 5"/>
            <p:cNvSpPr>
              <a:spLocks noChangeArrowheads="1"/>
            </p:cNvSpPr>
            <p:nvPr/>
          </p:nvSpPr>
          <p:spPr bwMode="auto">
            <a:xfrm>
              <a:off x="3744" y="3168"/>
              <a:ext cx="1296" cy="720"/>
            </a:xfrm>
            <a:prstGeom prst="rect">
              <a:avLst/>
            </a:prstGeom>
            <a:solidFill>
              <a:srgbClr val="FF00FF"/>
            </a:solidFill>
            <a:ln w="12700">
              <a:noFill/>
              <a:miter lim="800000"/>
              <a:headEnd type="none" w="sm" len="sm"/>
              <a:tailEnd type="none" w="sm" len="sm"/>
            </a:ln>
            <a:effectLst/>
          </p:spPr>
          <p:txBody>
            <a:bodyPr wrap="none" anchor="ctr"/>
            <a:lstStyle/>
            <a:p>
              <a:endParaRPr lang="pl-PL"/>
            </a:p>
          </p:txBody>
        </p:sp>
        <p:sp>
          <p:nvSpPr>
            <p:cNvPr id="24" name="Rectangle 6"/>
            <p:cNvSpPr>
              <a:spLocks noChangeArrowheads="1"/>
            </p:cNvSpPr>
            <p:nvPr/>
          </p:nvSpPr>
          <p:spPr bwMode="auto">
            <a:xfrm>
              <a:off x="2928" y="3168"/>
              <a:ext cx="1248" cy="720"/>
            </a:xfrm>
            <a:prstGeom prst="rect">
              <a:avLst/>
            </a:prstGeom>
            <a:solidFill>
              <a:srgbClr val="FFFF00"/>
            </a:solidFill>
            <a:ln w="12700">
              <a:noFill/>
              <a:miter lim="800000"/>
              <a:headEnd type="none" w="sm" len="sm"/>
              <a:tailEnd type="none" w="sm" len="sm"/>
            </a:ln>
            <a:effectLst/>
          </p:spPr>
          <p:txBody>
            <a:bodyPr wrap="none" anchor="ctr"/>
            <a:lstStyle/>
            <a:p>
              <a:endParaRPr lang="pl-PL"/>
            </a:p>
          </p:txBody>
        </p:sp>
        <p:sp>
          <p:nvSpPr>
            <p:cNvPr id="25" name="Rectangle 7"/>
            <p:cNvSpPr>
              <a:spLocks noChangeArrowheads="1"/>
            </p:cNvSpPr>
            <p:nvPr/>
          </p:nvSpPr>
          <p:spPr bwMode="auto">
            <a:xfrm>
              <a:off x="3408" y="3168"/>
              <a:ext cx="480" cy="384"/>
            </a:xfrm>
            <a:prstGeom prst="rect">
              <a:avLst/>
            </a:prstGeom>
            <a:solidFill>
              <a:srgbClr val="00FF00"/>
            </a:solidFill>
            <a:ln w="12700">
              <a:noFill/>
              <a:miter lim="800000"/>
              <a:headEnd type="none" w="sm" len="sm"/>
              <a:tailEnd type="none" w="sm" len="sm"/>
            </a:ln>
            <a:effectLst/>
          </p:spPr>
          <p:txBody>
            <a:bodyPr wrap="none" anchor="ctr"/>
            <a:lstStyle/>
            <a:p>
              <a:endParaRPr lang="pl-PL"/>
            </a:p>
          </p:txBody>
        </p:sp>
        <p:sp>
          <p:nvSpPr>
            <p:cNvPr id="26" name="Rectangle 8"/>
            <p:cNvSpPr>
              <a:spLocks noChangeArrowheads="1"/>
            </p:cNvSpPr>
            <p:nvPr/>
          </p:nvSpPr>
          <p:spPr bwMode="auto">
            <a:xfrm>
              <a:off x="4176" y="3168"/>
              <a:ext cx="480" cy="384"/>
            </a:xfrm>
            <a:prstGeom prst="rect">
              <a:avLst/>
            </a:prstGeom>
            <a:solidFill>
              <a:schemeClr val="bg1"/>
            </a:solidFill>
            <a:ln w="12700">
              <a:noFill/>
              <a:miter lim="800000"/>
              <a:headEnd type="none" w="sm" len="sm"/>
              <a:tailEnd type="none" w="sm" len="sm"/>
            </a:ln>
            <a:effectLst/>
          </p:spPr>
          <p:txBody>
            <a:bodyPr wrap="none" anchor="ctr"/>
            <a:lstStyle/>
            <a:p>
              <a:endParaRPr lang="pl-PL"/>
            </a:p>
          </p:txBody>
        </p:sp>
        <p:sp>
          <p:nvSpPr>
            <p:cNvPr id="27" name="Rectangle 9"/>
            <p:cNvSpPr>
              <a:spLocks noChangeArrowheads="1"/>
            </p:cNvSpPr>
            <p:nvPr/>
          </p:nvSpPr>
          <p:spPr bwMode="auto">
            <a:xfrm>
              <a:off x="3840" y="3168"/>
              <a:ext cx="336" cy="384"/>
            </a:xfrm>
            <a:prstGeom prst="rect">
              <a:avLst/>
            </a:prstGeom>
            <a:solidFill>
              <a:schemeClr val="bg2"/>
            </a:solidFill>
            <a:ln w="12700">
              <a:noFill/>
              <a:miter lim="800000"/>
              <a:headEnd type="none" w="sm" len="sm"/>
              <a:tailEnd type="none" w="sm" len="sm"/>
            </a:ln>
            <a:effectLst/>
          </p:spPr>
          <p:txBody>
            <a:bodyPr wrap="none" anchor="ctr"/>
            <a:lstStyle/>
            <a:p>
              <a:endParaRPr lang="pl-PL"/>
            </a:p>
          </p:txBody>
        </p:sp>
        <p:sp>
          <p:nvSpPr>
            <p:cNvPr id="28" name="Rectangle 10"/>
            <p:cNvSpPr>
              <a:spLocks noChangeArrowheads="1"/>
            </p:cNvSpPr>
            <p:nvPr/>
          </p:nvSpPr>
          <p:spPr bwMode="auto">
            <a:xfrm>
              <a:off x="3840" y="3552"/>
              <a:ext cx="336" cy="336"/>
            </a:xfrm>
            <a:prstGeom prst="rect">
              <a:avLst/>
            </a:prstGeom>
            <a:solidFill>
              <a:srgbClr val="FF0000"/>
            </a:solidFill>
            <a:ln w="12700">
              <a:noFill/>
              <a:miter lim="800000"/>
              <a:headEnd type="none" w="sm" len="sm"/>
              <a:tailEnd type="none" w="sm" len="sm"/>
            </a:ln>
            <a:effectLst/>
          </p:spPr>
          <p:txBody>
            <a:bodyPr wrap="none" anchor="ctr"/>
            <a:lstStyle/>
            <a:p>
              <a:endParaRPr lang="pl-PL"/>
            </a:p>
          </p:txBody>
        </p:sp>
        <p:sp>
          <p:nvSpPr>
            <p:cNvPr id="29" name="Text Box 11"/>
            <p:cNvSpPr txBox="1">
              <a:spLocks noChangeArrowheads="1"/>
            </p:cNvSpPr>
            <p:nvPr/>
          </p:nvSpPr>
          <p:spPr bwMode="auto">
            <a:xfrm>
              <a:off x="3552" y="2832"/>
              <a:ext cx="960" cy="29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500" b="1">
                  <a:latin typeface="Arial" pitchFamily="34" charset="0"/>
                </a:rPr>
                <a:t>C</a:t>
              </a:r>
              <a:r>
                <a:rPr lang="pl-PL" sz="2500">
                  <a:latin typeface="Arial" pitchFamily="34" charset="0"/>
                </a:rPr>
                <a:t>yan</a:t>
              </a:r>
              <a:endParaRPr lang="pl-PL" sz="2800">
                <a:solidFill>
                  <a:schemeClr val="tx2"/>
                </a:solidFill>
                <a:latin typeface="Arial" pitchFamily="34" charset="0"/>
              </a:endParaRPr>
            </a:p>
          </p:txBody>
        </p:sp>
        <p:sp>
          <p:nvSpPr>
            <p:cNvPr id="30" name="Text Box 12"/>
            <p:cNvSpPr txBox="1">
              <a:spLocks noChangeArrowheads="1"/>
            </p:cNvSpPr>
            <p:nvPr/>
          </p:nvSpPr>
          <p:spPr bwMode="auto">
            <a:xfrm>
              <a:off x="2880" y="3552"/>
              <a:ext cx="1008" cy="29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500" b="1">
                  <a:latin typeface="Arial" pitchFamily="34" charset="0"/>
                </a:rPr>
                <a:t>Y</a:t>
              </a:r>
              <a:r>
                <a:rPr lang="pl-PL" sz="2500">
                  <a:latin typeface="Arial" pitchFamily="34" charset="0"/>
                </a:rPr>
                <a:t>ellow</a:t>
              </a:r>
              <a:endParaRPr lang="pl-PL" sz="2800">
                <a:solidFill>
                  <a:schemeClr val="tx2"/>
                </a:solidFill>
                <a:latin typeface="Arial" pitchFamily="34" charset="0"/>
              </a:endParaRPr>
            </a:p>
          </p:txBody>
        </p:sp>
        <p:sp>
          <p:nvSpPr>
            <p:cNvPr id="31" name="Text Box 13"/>
            <p:cNvSpPr txBox="1">
              <a:spLocks noChangeArrowheads="1"/>
            </p:cNvSpPr>
            <p:nvPr/>
          </p:nvSpPr>
          <p:spPr bwMode="auto">
            <a:xfrm>
              <a:off x="4128" y="3552"/>
              <a:ext cx="1008" cy="29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500" b="1" dirty="0">
                  <a:latin typeface="Arial" pitchFamily="34" charset="0"/>
                </a:rPr>
                <a:t>M</a:t>
              </a:r>
              <a:r>
                <a:rPr lang="pl-PL" sz="2500" dirty="0">
                  <a:latin typeface="Arial" pitchFamily="34" charset="0"/>
                </a:rPr>
                <a:t>agenta</a:t>
              </a:r>
              <a:endParaRPr lang="pl-PL" sz="2500" dirty="0">
                <a:solidFill>
                  <a:schemeClr val="bg2"/>
                </a:solidFill>
                <a:latin typeface="Arial" pitchFamily="34" charset="0"/>
              </a:endParaRPr>
            </a:p>
          </p:txBody>
        </p:sp>
        <p:sp>
          <p:nvSpPr>
            <p:cNvPr id="32" name="Text Box 14"/>
            <p:cNvSpPr txBox="1">
              <a:spLocks noChangeArrowheads="1"/>
            </p:cNvSpPr>
            <p:nvPr/>
          </p:nvSpPr>
          <p:spPr bwMode="auto">
            <a:xfrm>
              <a:off x="3888" y="3552"/>
              <a:ext cx="288" cy="30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600" b="1">
                  <a:solidFill>
                    <a:srgbClr val="FFFFFF"/>
                  </a:solidFill>
                  <a:latin typeface="Arial" pitchFamily="34" charset="0"/>
                </a:rPr>
                <a:t>R</a:t>
              </a:r>
              <a:endParaRPr lang="pl-PL" sz="2800">
                <a:solidFill>
                  <a:schemeClr val="tx2"/>
                </a:solidFill>
                <a:latin typeface="Times New Roman CE" charset="-18"/>
              </a:endParaRPr>
            </a:p>
          </p:txBody>
        </p:sp>
        <p:sp>
          <p:nvSpPr>
            <p:cNvPr id="33" name="Text Box 15"/>
            <p:cNvSpPr txBox="1">
              <a:spLocks noChangeArrowheads="1"/>
            </p:cNvSpPr>
            <p:nvPr/>
          </p:nvSpPr>
          <p:spPr bwMode="auto">
            <a:xfrm>
              <a:off x="4176" y="3206"/>
              <a:ext cx="480" cy="30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600" b="1">
                  <a:solidFill>
                    <a:schemeClr val="tx2"/>
                  </a:solidFill>
                  <a:latin typeface="Arial" pitchFamily="34" charset="0"/>
                </a:rPr>
                <a:t>B</a:t>
              </a:r>
              <a:endParaRPr lang="pl-PL" sz="2800">
                <a:solidFill>
                  <a:schemeClr val="tx2"/>
                </a:solidFill>
                <a:latin typeface="Times New Roman CE" charset="-18"/>
              </a:endParaRPr>
            </a:p>
          </p:txBody>
        </p:sp>
        <p:sp>
          <p:nvSpPr>
            <p:cNvPr id="34" name="Text Box 16"/>
            <p:cNvSpPr txBox="1">
              <a:spLocks noChangeArrowheads="1"/>
            </p:cNvSpPr>
            <p:nvPr/>
          </p:nvSpPr>
          <p:spPr bwMode="auto">
            <a:xfrm>
              <a:off x="3432" y="3199"/>
              <a:ext cx="384" cy="30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600" b="1" dirty="0">
                  <a:solidFill>
                    <a:srgbClr val="FFFFFF"/>
                  </a:solidFill>
                  <a:latin typeface="Arial" pitchFamily="34" charset="0"/>
                </a:rPr>
                <a:t>G</a:t>
              </a:r>
              <a:endParaRPr lang="pl-PL" sz="2800" dirty="0">
                <a:solidFill>
                  <a:schemeClr val="tx2"/>
                </a:solidFill>
                <a:latin typeface="Times New Roman CE" charset="-18"/>
              </a:endParaRPr>
            </a:p>
          </p:txBody>
        </p:sp>
      </p:grpSp>
      <p:sp>
        <p:nvSpPr>
          <p:cNvPr id="35" name="Text Box 17"/>
          <p:cNvSpPr txBox="1">
            <a:spLocks noChangeArrowheads="1"/>
          </p:cNvSpPr>
          <p:nvPr/>
        </p:nvSpPr>
        <p:spPr bwMode="auto">
          <a:xfrm>
            <a:off x="1285852" y="6000768"/>
            <a:ext cx="2493962" cy="46166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400" dirty="0">
                <a:latin typeface="Bodoni MT Condensed" pitchFamily="18" charset="0"/>
              </a:rPr>
              <a:t>Model RGB</a:t>
            </a:r>
          </a:p>
        </p:txBody>
      </p:sp>
      <p:sp>
        <p:nvSpPr>
          <p:cNvPr id="36" name="Text Box 18"/>
          <p:cNvSpPr txBox="1">
            <a:spLocks noChangeArrowheads="1"/>
          </p:cNvSpPr>
          <p:nvPr/>
        </p:nvSpPr>
        <p:spPr bwMode="auto">
          <a:xfrm>
            <a:off x="5072066" y="6000768"/>
            <a:ext cx="2743200" cy="46166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sz="2400" dirty="0">
                <a:latin typeface="Bodoni MT Condensed" pitchFamily="18" charset="0"/>
              </a:rPr>
              <a:t>Model CMY</a:t>
            </a: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2308324"/>
          </a:xfrm>
          <a:prstGeom prst="rect">
            <a:avLst/>
          </a:prstGeom>
        </p:spPr>
        <p:txBody>
          <a:bodyPr wrap="square">
            <a:spAutoFit/>
          </a:bodyPr>
          <a:lstStyle/>
          <a:p>
            <a:pPr>
              <a:spcBef>
                <a:spcPct val="30000"/>
              </a:spcBef>
            </a:pPr>
            <a:r>
              <a:rPr lang="pl-PL" sz="2800" b="1" dirty="0" smtClean="0">
                <a:solidFill>
                  <a:srgbClr val="D60093"/>
                </a:solidFill>
                <a:latin typeface="Bodoni MT Condensed" pitchFamily="18" charset="0"/>
              </a:rPr>
              <a:t>Model RGB</a:t>
            </a:r>
            <a:r>
              <a:rPr lang="pl-PL" sz="3200" dirty="0" smtClean="0">
                <a:latin typeface="Times New Roman CE" charset="-18"/>
              </a:rPr>
              <a:t> </a:t>
            </a:r>
          </a:p>
          <a:p>
            <a:pPr>
              <a:spcBef>
                <a:spcPct val="30000"/>
              </a:spcBef>
            </a:pPr>
            <a:r>
              <a:rPr lang="pl-PL" sz="2000" dirty="0" smtClean="0">
                <a:latin typeface="Bodoni MT Condensed" pitchFamily="18" charset="0"/>
              </a:rPr>
              <a:t>O wyborze tych kolorów jako barw podstawowych zadecydowały względy techniczne, łatwość uzyskania tych na ekranie monitora, pokrytego odpowiednimi plamkami luminoforu, które pobudzone trzema strumieniami elektronów świecą światłami o barwach;</a:t>
            </a:r>
          </a:p>
          <a:p>
            <a:pPr>
              <a:spcBef>
                <a:spcPct val="30000"/>
              </a:spcBef>
            </a:pPr>
            <a:r>
              <a:rPr lang="pl-PL" sz="2000" b="1" dirty="0" smtClean="0">
                <a:solidFill>
                  <a:srgbClr val="FF0000"/>
                </a:solidFill>
                <a:latin typeface="Bodoni MT Condensed" pitchFamily="18" charset="0"/>
              </a:rPr>
              <a:t>R - czerwonej       </a:t>
            </a:r>
            <a:r>
              <a:rPr lang="pl-PL" sz="2000" b="1" dirty="0" smtClean="0">
                <a:solidFill>
                  <a:srgbClr val="009900"/>
                </a:solidFill>
                <a:latin typeface="Bodoni MT Condensed" pitchFamily="18" charset="0"/>
              </a:rPr>
              <a:t>G – zielonej     </a:t>
            </a:r>
            <a:r>
              <a:rPr lang="pl-PL" sz="2000" b="1" dirty="0" smtClean="0">
                <a:solidFill>
                  <a:srgbClr val="0000FF"/>
                </a:solidFill>
                <a:latin typeface="Bodoni MT Condensed" pitchFamily="18" charset="0"/>
              </a:rPr>
              <a:t>B - niebieskiej</a:t>
            </a:r>
            <a:endParaRPr lang="pl-PL" sz="2000" dirty="0" smtClean="0">
              <a:solidFill>
                <a:srgbClr val="D60093"/>
              </a:solidFill>
              <a:latin typeface="Bodoni MT Condensed" pitchFamily="18" charset="0"/>
            </a:endParaRPr>
          </a:p>
          <a:p>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3071802"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20" name="Prostokąt 19"/>
          <p:cNvSpPr/>
          <p:nvPr/>
        </p:nvSpPr>
        <p:spPr>
          <a:xfrm>
            <a:off x="4714876" y="4000504"/>
            <a:ext cx="4000560" cy="2400657"/>
          </a:xfrm>
          <a:prstGeom prst="rect">
            <a:avLst/>
          </a:prstGeom>
        </p:spPr>
        <p:txBody>
          <a:bodyPr wrap="square">
            <a:spAutoFit/>
          </a:bodyPr>
          <a:lstStyle/>
          <a:p>
            <a:pPr>
              <a:spcBef>
                <a:spcPct val="30000"/>
              </a:spcBef>
            </a:pPr>
            <a:r>
              <a:rPr lang="pl-PL" sz="2000" dirty="0" smtClean="0">
                <a:latin typeface="Bodoni MT Condensed" pitchFamily="18" charset="0"/>
              </a:rPr>
              <a:t>Trzy barwy podstawowe: czerwona (Red),</a:t>
            </a:r>
          </a:p>
          <a:p>
            <a:pPr>
              <a:spcBef>
                <a:spcPct val="30000"/>
              </a:spcBef>
            </a:pPr>
            <a:r>
              <a:rPr lang="pl-PL" sz="2000" dirty="0" smtClean="0">
                <a:latin typeface="Bodoni MT Condensed" pitchFamily="18" charset="0"/>
              </a:rPr>
              <a:t>zielona ( Green) i niebieska (</a:t>
            </a:r>
            <a:r>
              <a:rPr lang="pl-PL" sz="2000" dirty="0" err="1" smtClean="0">
                <a:latin typeface="Bodoni MT Condensed" pitchFamily="18" charset="0"/>
              </a:rPr>
              <a:t>Blue</a:t>
            </a:r>
            <a:r>
              <a:rPr lang="pl-PL" sz="2000" dirty="0" smtClean="0">
                <a:latin typeface="Bodoni MT Condensed" pitchFamily="18" charset="0"/>
              </a:rPr>
              <a:t>) </a:t>
            </a:r>
          </a:p>
          <a:p>
            <a:pPr>
              <a:spcBef>
                <a:spcPct val="30000"/>
              </a:spcBef>
            </a:pPr>
            <a:r>
              <a:rPr lang="pl-PL" sz="2000" dirty="0" smtClean="0">
                <a:latin typeface="Bodoni MT Condensed" pitchFamily="18" charset="0"/>
              </a:rPr>
              <a:t>dają w sumie barwę białą</a:t>
            </a:r>
          </a:p>
          <a:p>
            <a:pPr>
              <a:spcBef>
                <a:spcPct val="30000"/>
              </a:spcBef>
            </a:pPr>
            <a:r>
              <a:rPr lang="pl-PL" sz="2000" dirty="0" smtClean="0">
                <a:latin typeface="Bodoni MT Condensed" pitchFamily="18" charset="0"/>
              </a:rPr>
              <a:t>Pozostałe odcienie otrzymywane są </a:t>
            </a:r>
          </a:p>
          <a:p>
            <a:pPr>
              <a:spcBef>
                <a:spcPct val="30000"/>
              </a:spcBef>
            </a:pPr>
            <a:r>
              <a:rPr lang="pl-PL" sz="2000" dirty="0" smtClean="0">
                <a:latin typeface="Bodoni MT Condensed" pitchFamily="18" charset="0"/>
              </a:rPr>
              <a:t>poprzez dodawanie udziałów barw podstawowych </a:t>
            </a:r>
          </a:p>
          <a:p>
            <a:pPr>
              <a:spcBef>
                <a:spcPct val="30000"/>
              </a:spcBef>
            </a:pPr>
            <a:r>
              <a:rPr lang="pl-PL" sz="2000" dirty="0" smtClean="0">
                <a:latin typeface="Bodoni MT Condensed" pitchFamily="18" charset="0"/>
              </a:rPr>
              <a:t>(</a:t>
            </a:r>
            <a:r>
              <a:rPr lang="pl-PL" sz="2000" dirty="0" err="1" smtClean="0">
                <a:latin typeface="Bodoni MT Condensed" pitchFamily="18" charset="0"/>
              </a:rPr>
              <a:t>np</a:t>
            </a:r>
            <a:r>
              <a:rPr lang="pl-PL" sz="2000" dirty="0" smtClean="0">
                <a:latin typeface="Bodoni MT Condensed" pitchFamily="18" charset="0"/>
              </a:rPr>
              <a:t>: </a:t>
            </a:r>
            <a:r>
              <a:rPr lang="pl-PL" sz="2000" dirty="0" err="1" smtClean="0">
                <a:solidFill>
                  <a:srgbClr val="FFFF00"/>
                </a:solidFill>
                <a:latin typeface="Bodoni MT Condensed" pitchFamily="18" charset="0"/>
              </a:rPr>
              <a:t>zółty</a:t>
            </a:r>
            <a:r>
              <a:rPr lang="pl-PL" sz="2000" dirty="0" err="1" smtClean="0">
                <a:latin typeface="Bodoni MT Condensed" pitchFamily="18" charset="0"/>
              </a:rPr>
              <a:t>=</a:t>
            </a:r>
            <a:r>
              <a:rPr lang="pl-PL" sz="2000" dirty="0" err="1" smtClean="0">
                <a:solidFill>
                  <a:srgbClr val="FF0000"/>
                </a:solidFill>
                <a:latin typeface="Bodoni MT Condensed" pitchFamily="18" charset="0"/>
              </a:rPr>
              <a:t>czerwony</a:t>
            </a:r>
            <a:r>
              <a:rPr lang="pl-PL" sz="2000" dirty="0" smtClean="0">
                <a:solidFill>
                  <a:srgbClr val="FF0000"/>
                </a:solidFill>
                <a:latin typeface="Bodoni MT Condensed" pitchFamily="18" charset="0"/>
              </a:rPr>
              <a:t> </a:t>
            </a:r>
            <a:r>
              <a:rPr lang="pl-PL" sz="2000" dirty="0" smtClean="0">
                <a:latin typeface="Bodoni MT Condensed" pitchFamily="18" charset="0"/>
              </a:rPr>
              <a:t>+ </a:t>
            </a:r>
            <a:r>
              <a:rPr lang="pl-PL" sz="2000" dirty="0" smtClean="0">
                <a:solidFill>
                  <a:srgbClr val="0000FF"/>
                </a:solidFill>
                <a:latin typeface="Bodoni MT Condensed" pitchFamily="18" charset="0"/>
              </a:rPr>
              <a:t>niebieski</a:t>
            </a:r>
            <a:r>
              <a:rPr lang="pl-PL" sz="2000" dirty="0" smtClean="0">
                <a:latin typeface="Bodoni MT Condensed" pitchFamily="18" charset="0"/>
              </a:rPr>
              <a:t>) </a:t>
            </a:r>
            <a:endParaRPr lang="pl-PL" sz="2000" dirty="0" smtClean="0">
              <a:latin typeface="Times New Roman CE" charset="-18"/>
            </a:endParaRPr>
          </a:p>
        </p:txBody>
      </p:sp>
      <p:pic>
        <p:nvPicPr>
          <p:cNvPr id="4098" name="Picture 2" descr="I:\Szkoła\MULTIMEDIA\grafika komp\praca multimedia\rgb\RGB[1].gif"/>
          <p:cNvPicPr>
            <a:picLocks noChangeAspect="1" noChangeArrowheads="1"/>
          </p:cNvPicPr>
          <p:nvPr/>
        </p:nvPicPr>
        <p:blipFill>
          <a:blip r:embed="rId3"/>
          <a:srcRect/>
          <a:stretch>
            <a:fillRect/>
          </a:stretch>
        </p:blipFill>
        <p:spPr bwMode="auto">
          <a:xfrm>
            <a:off x="1000100" y="3857628"/>
            <a:ext cx="2714644" cy="2714644"/>
          </a:xfrm>
          <a:prstGeom prst="rect">
            <a:avLst/>
          </a:prstGeom>
          <a:noFill/>
        </p:spPr>
      </p:pic>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57158" y="1643050"/>
            <a:ext cx="8572560" cy="830997"/>
          </a:xfrm>
          <a:prstGeom prst="rect">
            <a:avLst/>
          </a:prstGeom>
        </p:spPr>
        <p:txBody>
          <a:bodyPr wrap="square">
            <a:spAutoFit/>
          </a:bodyPr>
          <a:lstStyle/>
          <a:p>
            <a:pPr>
              <a:spcBef>
                <a:spcPct val="30000"/>
              </a:spcBef>
            </a:pPr>
            <a:r>
              <a:rPr lang="pl-PL" sz="2800" b="1" dirty="0" smtClean="0">
                <a:solidFill>
                  <a:srgbClr val="D60093"/>
                </a:solidFill>
                <a:latin typeface="Bodoni MT Condensed" pitchFamily="18" charset="0"/>
              </a:rPr>
              <a:t>Model RGB</a:t>
            </a:r>
            <a:r>
              <a:rPr lang="pl-PL" sz="2800" b="1" dirty="0" smtClean="0">
                <a:solidFill>
                  <a:srgbClr val="D60093"/>
                </a:solidFill>
                <a:latin typeface="Verdana" pitchFamily="34" charset="0"/>
              </a:rPr>
              <a:t> </a:t>
            </a:r>
            <a:r>
              <a:rPr lang="pl-PL" sz="2800" b="1" dirty="0" smtClean="0">
                <a:solidFill>
                  <a:srgbClr val="D60093"/>
                </a:solidFill>
                <a:latin typeface="Bodoni MT Condensed" pitchFamily="18" charset="0"/>
              </a:rPr>
              <a:t>addytywny</a:t>
            </a:r>
            <a:r>
              <a:rPr lang="pl-PL" sz="2800" dirty="0" smtClean="0">
                <a:latin typeface="Times New Roman CE" charset="-18"/>
              </a:rPr>
              <a:t> </a:t>
            </a:r>
          </a:p>
          <a:p>
            <a:r>
              <a:rPr lang="pl-PL" sz="2000" dirty="0" smtClean="0">
                <a:latin typeface="Bodoni MT Condensed" pitchFamily="18" charset="0"/>
              </a:rPr>
              <a:t> </a:t>
            </a:r>
            <a:endParaRPr lang="pl-PL" sz="2000" dirty="0">
              <a:latin typeface="Bodoni MT Condensed" pitchFamily="18" charset="0"/>
            </a:endParaRPr>
          </a:p>
        </p:txBody>
      </p:sp>
      <p:sp>
        <p:nvSpPr>
          <p:cNvPr id="2" name="Tytuł 1"/>
          <p:cNvSpPr>
            <a:spLocks noGrp="1"/>
          </p:cNvSpPr>
          <p:nvPr>
            <p:ph type="title"/>
          </p:nvPr>
        </p:nvSpPr>
        <p:spPr>
          <a:xfrm>
            <a:off x="3071802" y="428604"/>
            <a:ext cx="3086096" cy="1252728"/>
          </a:xfrm>
        </p:spPr>
        <p:txBody>
          <a:bodyPr>
            <a:normAutofit fontScale="90000"/>
          </a:bodyPr>
          <a:lstStyle/>
          <a:p>
            <a:r>
              <a:rPr lang="pl-PL" sz="5400" dirty="0" smtClean="0">
                <a:solidFill>
                  <a:srgbClr val="D60093"/>
                </a:solidFill>
                <a:latin typeface="Bodoni MT Condensed" pitchFamily="18" charset="0"/>
              </a:rPr>
              <a:t>Modele barw</a:t>
            </a:r>
            <a: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t/>
            </a:r>
            <a:br>
              <a:rPr lang="pl-PL" sz="4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doni MT Condensed" pitchFamily="18" charset="0"/>
              </a:rPr>
            </a:br>
            <a:endParaRPr lang="pl-PL" dirty="0"/>
          </a:p>
        </p:txBody>
      </p:sp>
      <p:sp>
        <p:nvSpPr>
          <p:cNvPr id="4" name="Podtytuł 2"/>
          <p:cNvSpPr txBox="1">
            <a:spLocks/>
          </p:cNvSpPr>
          <p:nvPr/>
        </p:nvSpPr>
        <p:spPr>
          <a:xfrm>
            <a:off x="928662" y="1214422"/>
            <a:ext cx="7643866" cy="3429024"/>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pl-PL" sz="2800" b="0" i="0" u="none" strike="noStrike" kern="1200" cap="none" spc="0" normalizeH="0" baseline="0" noProof="0" dirty="0">
              <a:ln>
                <a:noFill/>
              </a:ln>
              <a:solidFill>
                <a:schemeClr val="tx1">
                  <a:lumMod val="85000"/>
                </a:schemeClr>
              </a:solidFill>
              <a:effectLst/>
              <a:uLnTx/>
              <a:uFillTx/>
              <a:latin typeface="Bodoni MT Condensed" pitchFamily="18" charset="0"/>
              <a:ea typeface="+mn-ea"/>
              <a:cs typeface="+mn-cs"/>
            </a:endParaRPr>
          </a:p>
        </p:txBody>
      </p:sp>
      <p:sp>
        <p:nvSpPr>
          <p:cNvPr id="7" name="Strzałka w prawo 6">
            <a:hlinkClick r:id="rId2" action="ppaction://hlinksldjump"/>
          </p:cNvPr>
          <p:cNvSpPr/>
          <p:nvPr/>
        </p:nvSpPr>
        <p:spPr>
          <a:xfrm>
            <a:off x="8429652" y="6429396"/>
            <a:ext cx="549780" cy="270318"/>
          </a:xfrm>
          <a:prstGeom prst="rightArrow">
            <a:avLst/>
          </a:prstGeom>
          <a:solidFill>
            <a:srgbClr val="D60093"/>
          </a:solidFill>
          <a:ln w="3175">
            <a:solidFill>
              <a:schemeClr val="tx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8" name="Text Box 5"/>
          <p:cNvSpPr txBox="1">
            <a:spLocks noChangeArrowheads="1"/>
          </p:cNvSpPr>
          <p:nvPr/>
        </p:nvSpPr>
        <p:spPr bwMode="auto">
          <a:xfrm>
            <a:off x="1357290" y="2214554"/>
            <a:ext cx="3530600" cy="519113"/>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b="1" dirty="0">
                <a:latin typeface="Bodoni MT Condensed" pitchFamily="18" charset="0"/>
              </a:rPr>
              <a:t>Sześcian RGB</a:t>
            </a:r>
            <a:endParaRPr lang="pl-PL" sz="2800" dirty="0">
              <a:latin typeface="Bodoni MT Condensed" pitchFamily="18" charset="0"/>
            </a:endParaRPr>
          </a:p>
        </p:txBody>
      </p:sp>
      <p:sp>
        <p:nvSpPr>
          <p:cNvPr id="9" name="Text Box 2"/>
          <p:cNvSpPr txBox="1">
            <a:spLocks noChangeArrowheads="1"/>
          </p:cNvSpPr>
          <p:nvPr/>
        </p:nvSpPr>
        <p:spPr bwMode="auto">
          <a:xfrm>
            <a:off x="1071538" y="2714620"/>
            <a:ext cx="4046538" cy="5191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dirty="0">
                <a:latin typeface="Bodoni MT Condensed" pitchFamily="18" charset="0"/>
              </a:rPr>
              <a:t>Barwa piksela = (</a:t>
            </a:r>
            <a:r>
              <a:rPr lang="pl-PL" sz="2800" dirty="0" err="1">
                <a:latin typeface="Bodoni MT Condensed" pitchFamily="18" charset="0"/>
              </a:rPr>
              <a:t>r,g,b</a:t>
            </a:r>
            <a:r>
              <a:rPr lang="pl-PL" sz="2800" dirty="0">
                <a:latin typeface="Bodoni MT Condensed" pitchFamily="18" charset="0"/>
              </a:rPr>
              <a:t>)</a:t>
            </a:r>
          </a:p>
        </p:txBody>
      </p:sp>
      <p:sp>
        <p:nvSpPr>
          <p:cNvPr id="10" name="Text Box 3"/>
          <p:cNvSpPr txBox="1">
            <a:spLocks noChangeArrowheads="1"/>
          </p:cNvSpPr>
          <p:nvPr/>
        </p:nvSpPr>
        <p:spPr bwMode="auto">
          <a:xfrm>
            <a:off x="6215074" y="1857364"/>
            <a:ext cx="2667000" cy="2769989"/>
          </a:xfrm>
          <a:prstGeom prst="rect">
            <a:avLst/>
          </a:prstGeom>
          <a:noFill/>
          <a:ln w="12700">
            <a:noFill/>
            <a:miter lim="800000"/>
            <a:headEnd type="none" w="sm" len="sm"/>
            <a:tailEnd type="none" w="sm" len="sm"/>
          </a:ln>
          <a:effectLst/>
        </p:spPr>
        <p:txBody>
          <a:bodyPr>
            <a:spAutoFit/>
          </a:bodyPr>
          <a:lstStyle/>
          <a:p>
            <a:pPr eaLnBrk="1" hangingPunct="1">
              <a:spcBef>
                <a:spcPct val="10000"/>
              </a:spcBef>
            </a:pPr>
            <a:r>
              <a:rPr lang="pl-PL" sz="2000" dirty="0">
                <a:latin typeface="Bodoni MT Condensed" pitchFamily="18" charset="0"/>
              </a:rPr>
              <a:t>R = (1,0,0)</a:t>
            </a:r>
          </a:p>
          <a:p>
            <a:pPr eaLnBrk="1" hangingPunct="1">
              <a:spcBef>
                <a:spcPct val="10000"/>
              </a:spcBef>
            </a:pPr>
            <a:r>
              <a:rPr lang="pl-PL" sz="2000" dirty="0">
                <a:latin typeface="Bodoni MT Condensed" pitchFamily="18" charset="0"/>
              </a:rPr>
              <a:t>G = (0,1,0)</a:t>
            </a:r>
          </a:p>
          <a:p>
            <a:pPr eaLnBrk="1" hangingPunct="1">
              <a:spcBef>
                <a:spcPct val="10000"/>
              </a:spcBef>
            </a:pPr>
            <a:r>
              <a:rPr lang="pl-PL" sz="2000" dirty="0">
                <a:latin typeface="Bodoni MT Condensed" pitchFamily="18" charset="0"/>
              </a:rPr>
              <a:t>B = (0,0,1)</a:t>
            </a:r>
          </a:p>
          <a:p>
            <a:pPr eaLnBrk="1" hangingPunct="1">
              <a:spcBef>
                <a:spcPct val="10000"/>
              </a:spcBef>
            </a:pPr>
            <a:r>
              <a:rPr lang="pl-PL" sz="2000" dirty="0">
                <a:latin typeface="Bodoni MT Condensed" pitchFamily="18" charset="0"/>
              </a:rPr>
              <a:t>C = (0,1,1)</a:t>
            </a:r>
          </a:p>
          <a:p>
            <a:pPr eaLnBrk="1" hangingPunct="1">
              <a:spcBef>
                <a:spcPct val="10000"/>
              </a:spcBef>
            </a:pPr>
            <a:r>
              <a:rPr lang="pl-PL" sz="2000" dirty="0">
                <a:latin typeface="Bodoni MT Condensed" pitchFamily="18" charset="0"/>
              </a:rPr>
              <a:t>M = (1,0,1)</a:t>
            </a:r>
          </a:p>
          <a:p>
            <a:pPr eaLnBrk="1" hangingPunct="1">
              <a:spcBef>
                <a:spcPct val="10000"/>
              </a:spcBef>
            </a:pPr>
            <a:r>
              <a:rPr lang="pl-PL" sz="2000" dirty="0">
                <a:latin typeface="Bodoni MT Condensed" pitchFamily="18" charset="0"/>
              </a:rPr>
              <a:t>Y = (1,1,0)</a:t>
            </a:r>
          </a:p>
          <a:p>
            <a:pPr eaLnBrk="1" hangingPunct="1">
              <a:spcBef>
                <a:spcPct val="10000"/>
              </a:spcBef>
            </a:pPr>
            <a:r>
              <a:rPr lang="pl-PL" sz="2000" dirty="0">
                <a:latin typeface="Bodoni MT Condensed" pitchFamily="18" charset="0"/>
              </a:rPr>
              <a:t>czarna = (0,0,0)</a:t>
            </a:r>
          </a:p>
          <a:p>
            <a:pPr eaLnBrk="1" hangingPunct="1">
              <a:spcBef>
                <a:spcPct val="10000"/>
              </a:spcBef>
            </a:pPr>
            <a:r>
              <a:rPr lang="pl-PL" sz="2000" dirty="0">
                <a:latin typeface="Bodoni MT Condensed" pitchFamily="18" charset="0"/>
              </a:rPr>
              <a:t>biała   = (1,1,1)</a:t>
            </a:r>
          </a:p>
        </p:txBody>
      </p:sp>
      <p:grpSp>
        <p:nvGrpSpPr>
          <p:cNvPr id="11" name="Group 6"/>
          <p:cNvGrpSpPr>
            <a:grpSpLocks/>
          </p:cNvGrpSpPr>
          <p:nvPr/>
        </p:nvGrpSpPr>
        <p:grpSpPr bwMode="auto">
          <a:xfrm>
            <a:off x="428596" y="3143248"/>
            <a:ext cx="4414838" cy="3529017"/>
            <a:chOff x="2352" y="240"/>
            <a:chExt cx="3021" cy="2631"/>
          </a:xfrm>
        </p:grpSpPr>
        <p:sp>
          <p:nvSpPr>
            <p:cNvPr id="12" name="Rectangle 7"/>
            <p:cNvSpPr>
              <a:spLocks noChangeArrowheads="1"/>
            </p:cNvSpPr>
            <p:nvPr/>
          </p:nvSpPr>
          <p:spPr bwMode="auto">
            <a:xfrm>
              <a:off x="3076" y="1289"/>
              <a:ext cx="1231" cy="1109"/>
            </a:xfrm>
            <a:prstGeom prst="rect">
              <a:avLst/>
            </a:prstGeom>
            <a:noFill/>
            <a:ln w="12700">
              <a:solidFill>
                <a:schemeClr val="bg2"/>
              </a:solidFill>
              <a:miter lim="800000"/>
              <a:headEnd type="none" w="sm" len="sm"/>
              <a:tailEnd type="none" w="sm" len="sm"/>
            </a:ln>
            <a:effectLst/>
            <a:scene3d>
              <a:camera prst="legacyObliqueTopRight"/>
              <a:lightRig rig="legacyFlat3" dir="b"/>
            </a:scene3d>
            <a:sp3d extrusionH="1801800" prstMaterial="legacyWireframe">
              <a:bevelT w="13500" h="13500" prst="angle"/>
              <a:bevelB w="13500" h="13500" prst="angle"/>
              <a:extrusionClr>
                <a:schemeClr val="bg2"/>
              </a:extrusionClr>
            </a:sp3d>
          </p:spPr>
          <p:txBody>
            <a:bodyPr wrap="none" anchor="ctr">
              <a:flatTx/>
            </a:bodyPr>
            <a:lstStyle/>
            <a:p>
              <a:endParaRPr lang="pl-PL"/>
            </a:p>
          </p:txBody>
        </p:sp>
        <p:sp>
          <p:nvSpPr>
            <p:cNvPr id="13" name="Line 8"/>
            <p:cNvSpPr>
              <a:spLocks noChangeShapeType="1"/>
            </p:cNvSpPr>
            <p:nvPr/>
          </p:nvSpPr>
          <p:spPr bwMode="auto">
            <a:xfrm flipH="1">
              <a:off x="2592" y="1937"/>
              <a:ext cx="937" cy="934"/>
            </a:xfrm>
            <a:prstGeom prst="line">
              <a:avLst/>
            </a:prstGeom>
            <a:noFill/>
            <a:ln w="28575">
              <a:solidFill>
                <a:srgbClr val="FF0000"/>
              </a:solidFill>
              <a:round/>
              <a:headEnd/>
              <a:tailEnd type="triangle" w="med" len="med"/>
            </a:ln>
            <a:effectLst/>
          </p:spPr>
          <p:txBody>
            <a:bodyPr wrap="none" anchor="ctr"/>
            <a:lstStyle/>
            <a:p>
              <a:endParaRPr lang="pl-PL"/>
            </a:p>
          </p:txBody>
        </p:sp>
        <p:sp>
          <p:nvSpPr>
            <p:cNvPr id="14" name="Line 9"/>
            <p:cNvSpPr>
              <a:spLocks noChangeShapeType="1"/>
            </p:cNvSpPr>
            <p:nvPr/>
          </p:nvSpPr>
          <p:spPr bwMode="auto">
            <a:xfrm>
              <a:off x="3545" y="1998"/>
              <a:ext cx="1700" cy="0"/>
            </a:xfrm>
            <a:prstGeom prst="line">
              <a:avLst/>
            </a:prstGeom>
            <a:noFill/>
            <a:ln w="28575">
              <a:solidFill>
                <a:srgbClr val="33CC33"/>
              </a:solidFill>
              <a:round/>
              <a:headEnd type="none" w="sm" len="sm"/>
              <a:tailEnd type="triangle" w="med" len="med"/>
            </a:ln>
            <a:effectLst/>
          </p:spPr>
          <p:txBody>
            <a:bodyPr wrap="none" anchor="ctr"/>
            <a:lstStyle/>
            <a:p>
              <a:endParaRPr lang="pl-PL"/>
            </a:p>
          </p:txBody>
        </p:sp>
        <p:sp>
          <p:nvSpPr>
            <p:cNvPr id="15" name="Line 10"/>
            <p:cNvSpPr>
              <a:spLocks noChangeShapeType="1"/>
            </p:cNvSpPr>
            <p:nvPr/>
          </p:nvSpPr>
          <p:spPr bwMode="auto">
            <a:xfrm flipV="1">
              <a:off x="3504" y="327"/>
              <a:ext cx="0" cy="1576"/>
            </a:xfrm>
            <a:prstGeom prst="line">
              <a:avLst/>
            </a:prstGeom>
            <a:noFill/>
            <a:ln w="28575">
              <a:solidFill>
                <a:schemeClr val="bg1"/>
              </a:solidFill>
              <a:round/>
              <a:headEnd type="none" w="sm" len="sm"/>
              <a:tailEnd type="triangle" w="med" len="med"/>
            </a:ln>
            <a:effectLst/>
          </p:spPr>
          <p:txBody>
            <a:bodyPr wrap="none" anchor="ctr"/>
            <a:lstStyle/>
            <a:p>
              <a:endParaRPr lang="pl-PL"/>
            </a:p>
          </p:txBody>
        </p:sp>
        <p:sp>
          <p:nvSpPr>
            <p:cNvPr id="16" name="Oval 11"/>
            <p:cNvSpPr>
              <a:spLocks noChangeArrowheads="1"/>
            </p:cNvSpPr>
            <p:nvPr/>
          </p:nvSpPr>
          <p:spPr bwMode="auto">
            <a:xfrm>
              <a:off x="4211" y="2302"/>
              <a:ext cx="193" cy="192"/>
            </a:xfrm>
            <a:prstGeom prst="ellipse">
              <a:avLst/>
            </a:prstGeom>
            <a:solidFill>
              <a:srgbClr val="FFCC00"/>
            </a:solidFill>
            <a:ln w="12700">
              <a:solidFill>
                <a:schemeClr val="bg2"/>
              </a:solidFill>
              <a:round/>
              <a:headEnd type="none" w="sm" len="sm"/>
              <a:tailEnd type="none" w="sm" len="sm"/>
            </a:ln>
            <a:effectLst/>
          </p:spPr>
          <p:txBody>
            <a:bodyPr wrap="none" anchor="ctr"/>
            <a:lstStyle/>
            <a:p>
              <a:pPr algn="ctr" eaLnBrk="1" hangingPunct="1"/>
              <a:endParaRPr lang="pl-PL" sz="2800">
                <a:solidFill>
                  <a:schemeClr val="bg2"/>
                </a:solidFill>
                <a:latin typeface="Times New Roman CE" charset="-18"/>
              </a:endParaRPr>
            </a:p>
          </p:txBody>
        </p:sp>
        <p:sp>
          <p:nvSpPr>
            <p:cNvPr id="17" name="Oval 12"/>
            <p:cNvSpPr>
              <a:spLocks noChangeArrowheads="1"/>
            </p:cNvSpPr>
            <p:nvPr/>
          </p:nvSpPr>
          <p:spPr bwMode="auto">
            <a:xfrm>
              <a:off x="4211" y="1193"/>
              <a:ext cx="193" cy="192"/>
            </a:xfrm>
            <a:prstGeom prst="ellipse">
              <a:avLst/>
            </a:prstGeom>
            <a:solidFill>
              <a:srgbClr val="FFFFFF"/>
            </a:solidFill>
            <a:ln w="12700">
              <a:solidFill>
                <a:schemeClr val="bg2"/>
              </a:solidFill>
              <a:round/>
              <a:headEnd type="none" w="sm" len="sm"/>
              <a:tailEnd type="none" w="sm" len="sm"/>
            </a:ln>
            <a:effectLst/>
          </p:spPr>
          <p:txBody>
            <a:bodyPr wrap="none" anchor="ctr"/>
            <a:lstStyle/>
            <a:p>
              <a:endParaRPr lang="pl-PL"/>
            </a:p>
          </p:txBody>
        </p:sp>
        <p:sp>
          <p:nvSpPr>
            <p:cNvPr id="18" name="Oval 13"/>
            <p:cNvSpPr>
              <a:spLocks noChangeArrowheads="1"/>
            </p:cNvSpPr>
            <p:nvPr/>
          </p:nvSpPr>
          <p:spPr bwMode="auto">
            <a:xfrm>
              <a:off x="3375" y="1886"/>
              <a:ext cx="225" cy="224"/>
            </a:xfrm>
            <a:prstGeom prst="ellipse">
              <a:avLst/>
            </a:prstGeom>
            <a:solidFill>
              <a:schemeClr val="bg2"/>
            </a:solidFill>
            <a:ln w="12700">
              <a:noFill/>
              <a:round/>
              <a:headEnd type="none" w="sm" len="sm"/>
              <a:tailEnd type="none" w="sm" len="sm"/>
            </a:ln>
            <a:effectLst/>
          </p:spPr>
          <p:txBody>
            <a:bodyPr wrap="none" anchor="ctr"/>
            <a:lstStyle/>
            <a:p>
              <a:endParaRPr lang="pl-PL"/>
            </a:p>
          </p:txBody>
        </p:sp>
        <p:sp>
          <p:nvSpPr>
            <p:cNvPr id="19" name="Line 14"/>
            <p:cNvSpPr>
              <a:spLocks noChangeShapeType="1"/>
            </p:cNvSpPr>
            <p:nvPr/>
          </p:nvSpPr>
          <p:spPr bwMode="auto">
            <a:xfrm flipV="1">
              <a:off x="3545" y="1289"/>
              <a:ext cx="762" cy="614"/>
            </a:xfrm>
            <a:prstGeom prst="line">
              <a:avLst/>
            </a:prstGeom>
            <a:noFill/>
            <a:ln w="12700">
              <a:solidFill>
                <a:schemeClr val="bg2"/>
              </a:solidFill>
              <a:prstDash val="dash"/>
              <a:round/>
              <a:headEnd type="none" w="sm" len="sm"/>
              <a:tailEnd type="none" w="sm" len="sm"/>
            </a:ln>
            <a:effectLst/>
          </p:spPr>
          <p:txBody>
            <a:bodyPr wrap="none" anchor="ctr"/>
            <a:lstStyle/>
            <a:p>
              <a:endParaRPr lang="pl-PL"/>
            </a:p>
          </p:txBody>
        </p:sp>
        <p:sp>
          <p:nvSpPr>
            <p:cNvPr id="21" name="Oval 15"/>
            <p:cNvSpPr>
              <a:spLocks noChangeArrowheads="1"/>
            </p:cNvSpPr>
            <p:nvPr/>
          </p:nvSpPr>
          <p:spPr bwMode="auto">
            <a:xfrm>
              <a:off x="2963" y="1176"/>
              <a:ext cx="227" cy="226"/>
            </a:xfrm>
            <a:prstGeom prst="ellipse">
              <a:avLst/>
            </a:prstGeom>
            <a:solidFill>
              <a:srgbClr val="FF00FF"/>
            </a:solidFill>
            <a:ln w="12700">
              <a:solidFill>
                <a:schemeClr val="bg2"/>
              </a:solidFill>
              <a:round/>
              <a:headEnd type="none" w="sm" len="sm"/>
              <a:tailEnd type="none" w="sm" len="sm"/>
            </a:ln>
            <a:effectLst/>
          </p:spPr>
          <p:txBody>
            <a:bodyPr wrap="none" anchor="ctr"/>
            <a:lstStyle/>
            <a:p>
              <a:endParaRPr lang="pl-PL"/>
            </a:p>
          </p:txBody>
        </p:sp>
        <p:sp>
          <p:nvSpPr>
            <p:cNvPr id="22" name="Oval 16"/>
            <p:cNvSpPr>
              <a:spLocks noChangeArrowheads="1"/>
            </p:cNvSpPr>
            <p:nvPr/>
          </p:nvSpPr>
          <p:spPr bwMode="auto">
            <a:xfrm>
              <a:off x="2963" y="2285"/>
              <a:ext cx="227" cy="226"/>
            </a:xfrm>
            <a:prstGeom prst="ellipse">
              <a:avLst/>
            </a:prstGeom>
            <a:solidFill>
              <a:srgbClr val="FF0000"/>
            </a:solidFill>
            <a:ln w="12700">
              <a:solidFill>
                <a:schemeClr val="bg2"/>
              </a:solidFill>
              <a:round/>
              <a:headEnd type="none" w="sm" len="sm"/>
              <a:tailEnd type="none" w="sm" len="sm"/>
            </a:ln>
            <a:effectLst/>
          </p:spPr>
          <p:txBody>
            <a:bodyPr wrap="none" anchor="ctr"/>
            <a:lstStyle/>
            <a:p>
              <a:endParaRPr lang="pl-PL"/>
            </a:p>
          </p:txBody>
        </p:sp>
        <p:sp>
          <p:nvSpPr>
            <p:cNvPr id="23" name="Oval 17"/>
            <p:cNvSpPr>
              <a:spLocks noChangeArrowheads="1"/>
            </p:cNvSpPr>
            <p:nvPr/>
          </p:nvSpPr>
          <p:spPr bwMode="auto">
            <a:xfrm>
              <a:off x="4594" y="1903"/>
              <a:ext cx="208" cy="207"/>
            </a:xfrm>
            <a:prstGeom prst="ellipse">
              <a:avLst/>
            </a:prstGeom>
            <a:solidFill>
              <a:srgbClr val="33CC33"/>
            </a:solidFill>
            <a:ln w="12700">
              <a:solidFill>
                <a:schemeClr val="bg2"/>
              </a:solidFill>
              <a:round/>
              <a:headEnd type="none" w="sm" len="sm"/>
              <a:tailEnd type="none" w="sm" len="sm"/>
            </a:ln>
            <a:effectLst/>
          </p:spPr>
          <p:txBody>
            <a:bodyPr wrap="none" anchor="ctr"/>
            <a:lstStyle/>
            <a:p>
              <a:endParaRPr lang="pl-PL"/>
            </a:p>
          </p:txBody>
        </p:sp>
        <p:sp>
          <p:nvSpPr>
            <p:cNvPr id="24" name="Oval 18"/>
            <p:cNvSpPr>
              <a:spLocks noChangeArrowheads="1"/>
            </p:cNvSpPr>
            <p:nvPr/>
          </p:nvSpPr>
          <p:spPr bwMode="auto">
            <a:xfrm>
              <a:off x="3375" y="780"/>
              <a:ext cx="225" cy="224"/>
            </a:xfrm>
            <a:prstGeom prst="ellipse">
              <a:avLst/>
            </a:prstGeom>
            <a:solidFill>
              <a:schemeClr val="bg1"/>
            </a:solidFill>
            <a:ln w="12700">
              <a:solidFill>
                <a:schemeClr val="bg2"/>
              </a:solidFill>
              <a:round/>
              <a:headEnd type="none" w="sm" len="sm"/>
              <a:tailEnd type="none" w="sm" len="sm"/>
            </a:ln>
            <a:effectLst/>
          </p:spPr>
          <p:txBody>
            <a:bodyPr wrap="none" anchor="ctr"/>
            <a:lstStyle/>
            <a:p>
              <a:endParaRPr lang="pl-PL"/>
            </a:p>
          </p:txBody>
        </p:sp>
        <p:sp>
          <p:nvSpPr>
            <p:cNvPr id="25" name="Text Box 19"/>
            <p:cNvSpPr txBox="1">
              <a:spLocks noChangeArrowheads="1"/>
            </p:cNvSpPr>
            <p:nvPr/>
          </p:nvSpPr>
          <p:spPr bwMode="auto">
            <a:xfrm>
              <a:off x="2352" y="2511"/>
              <a:ext cx="352"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a:solidFill>
                    <a:srgbClr val="FF0000"/>
                  </a:solidFill>
                  <a:effectLst>
                    <a:outerShdw blurRad="38100" dist="38100" dir="2700000" algn="tl">
                      <a:srgbClr val="C0C0C0"/>
                    </a:outerShdw>
                  </a:effectLst>
                  <a:latin typeface="Times New Roman CE" charset="-18"/>
                </a:rPr>
                <a:t>R</a:t>
              </a:r>
              <a:endParaRPr lang="pl-PL" sz="2800">
                <a:solidFill>
                  <a:schemeClr val="tx2"/>
                </a:solidFill>
                <a:effectLst>
                  <a:outerShdw blurRad="38100" dist="38100" dir="2700000" algn="tl">
                    <a:srgbClr val="C0C0C0"/>
                  </a:outerShdw>
                </a:effectLst>
                <a:latin typeface="Times New Roman CE" charset="-18"/>
              </a:endParaRPr>
            </a:p>
          </p:txBody>
        </p:sp>
        <p:sp>
          <p:nvSpPr>
            <p:cNvPr id="26" name="Text Box 20"/>
            <p:cNvSpPr txBox="1">
              <a:spLocks noChangeArrowheads="1"/>
            </p:cNvSpPr>
            <p:nvPr/>
          </p:nvSpPr>
          <p:spPr bwMode="auto">
            <a:xfrm>
              <a:off x="5040" y="1671"/>
              <a:ext cx="333"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a:solidFill>
                    <a:srgbClr val="33CC33"/>
                  </a:solidFill>
                  <a:effectLst>
                    <a:outerShdw blurRad="38100" dist="38100" dir="2700000" algn="tl">
                      <a:srgbClr val="C0C0C0"/>
                    </a:outerShdw>
                  </a:effectLst>
                  <a:latin typeface="Times New Roman CE" charset="-18"/>
                </a:rPr>
                <a:t>G</a:t>
              </a:r>
              <a:endParaRPr lang="pl-PL" sz="2800">
                <a:solidFill>
                  <a:schemeClr val="tx2"/>
                </a:solidFill>
                <a:effectLst>
                  <a:outerShdw blurRad="38100" dist="38100" dir="2700000" algn="tl">
                    <a:srgbClr val="C0C0C0"/>
                  </a:outerShdw>
                </a:effectLst>
                <a:latin typeface="Times New Roman CE" charset="-18"/>
              </a:endParaRPr>
            </a:p>
          </p:txBody>
        </p:sp>
        <p:sp>
          <p:nvSpPr>
            <p:cNvPr id="27" name="Text Box 21"/>
            <p:cNvSpPr txBox="1">
              <a:spLocks noChangeArrowheads="1"/>
            </p:cNvSpPr>
            <p:nvPr/>
          </p:nvSpPr>
          <p:spPr bwMode="auto">
            <a:xfrm>
              <a:off x="3216" y="240"/>
              <a:ext cx="468"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a:solidFill>
                    <a:schemeClr val="bg1"/>
                  </a:solidFill>
                  <a:effectLst>
                    <a:outerShdw blurRad="38100" dist="38100" dir="2700000" algn="tl">
                      <a:srgbClr val="C0C0C0"/>
                    </a:outerShdw>
                  </a:effectLst>
                  <a:latin typeface="Times New Roman CE" charset="-18"/>
                </a:rPr>
                <a:t>B</a:t>
              </a:r>
              <a:endParaRPr lang="pl-PL" sz="2800">
                <a:solidFill>
                  <a:schemeClr val="tx2"/>
                </a:solidFill>
                <a:effectLst>
                  <a:outerShdw blurRad="38100" dist="38100" dir="2700000" algn="tl">
                    <a:srgbClr val="C0C0C0"/>
                  </a:outerShdw>
                </a:effectLst>
                <a:latin typeface="Times New Roman CE" charset="-18"/>
              </a:endParaRPr>
            </a:p>
          </p:txBody>
        </p:sp>
        <p:sp>
          <p:nvSpPr>
            <p:cNvPr id="28" name="Oval 22"/>
            <p:cNvSpPr>
              <a:spLocks noChangeArrowheads="1"/>
            </p:cNvSpPr>
            <p:nvPr/>
          </p:nvSpPr>
          <p:spPr bwMode="auto">
            <a:xfrm>
              <a:off x="4596" y="780"/>
              <a:ext cx="206" cy="206"/>
            </a:xfrm>
            <a:prstGeom prst="ellipse">
              <a:avLst/>
            </a:prstGeom>
            <a:solidFill>
              <a:srgbClr val="00FFFF"/>
            </a:solidFill>
            <a:ln w="12700">
              <a:solidFill>
                <a:schemeClr val="bg2"/>
              </a:solidFill>
              <a:round/>
              <a:headEnd type="none" w="sm" len="sm"/>
              <a:tailEnd type="none" w="sm" len="sm"/>
            </a:ln>
            <a:effectLst/>
          </p:spPr>
          <p:txBody>
            <a:bodyPr wrap="none" anchor="ctr"/>
            <a:lstStyle/>
            <a:p>
              <a:endParaRPr lang="pl-PL"/>
            </a:p>
          </p:txBody>
        </p:sp>
        <p:sp>
          <p:nvSpPr>
            <p:cNvPr id="29" name="Text Box 23"/>
            <p:cNvSpPr txBox="1">
              <a:spLocks noChangeArrowheads="1"/>
            </p:cNvSpPr>
            <p:nvPr/>
          </p:nvSpPr>
          <p:spPr bwMode="auto">
            <a:xfrm>
              <a:off x="2765" y="2208"/>
              <a:ext cx="355"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a:solidFill>
                    <a:schemeClr val="bg2"/>
                  </a:solidFill>
                  <a:effectLst>
                    <a:outerShdw blurRad="38100" dist="38100" dir="2700000" algn="tl">
                      <a:srgbClr val="C0C0C0"/>
                    </a:outerShdw>
                  </a:effectLst>
                  <a:latin typeface="Times New Roman CE" charset="-18"/>
                </a:rPr>
                <a:t>1</a:t>
              </a:r>
            </a:p>
          </p:txBody>
        </p:sp>
        <p:sp>
          <p:nvSpPr>
            <p:cNvPr id="30" name="Text Box 24"/>
            <p:cNvSpPr txBox="1">
              <a:spLocks noChangeArrowheads="1"/>
            </p:cNvSpPr>
            <p:nvPr/>
          </p:nvSpPr>
          <p:spPr bwMode="auto">
            <a:xfrm>
              <a:off x="4752" y="1631"/>
              <a:ext cx="355"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dirty="0">
                  <a:solidFill>
                    <a:schemeClr val="bg2"/>
                  </a:solidFill>
                  <a:effectLst>
                    <a:outerShdw blurRad="38100" dist="38100" dir="2700000" algn="tl">
                      <a:srgbClr val="C0C0C0"/>
                    </a:outerShdw>
                  </a:effectLst>
                  <a:latin typeface="Times New Roman CE" charset="-18"/>
                </a:rPr>
                <a:t>1</a:t>
              </a:r>
            </a:p>
          </p:txBody>
        </p:sp>
        <p:sp>
          <p:nvSpPr>
            <p:cNvPr id="31" name="Text Box 25"/>
            <p:cNvSpPr txBox="1">
              <a:spLocks noChangeArrowheads="1"/>
            </p:cNvSpPr>
            <p:nvPr/>
          </p:nvSpPr>
          <p:spPr bwMode="auto">
            <a:xfrm>
              <a:off x="3168" y="724"/>
              <a:ext cx="355"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a:solidFill>
                    <a:schemeClr val="bg2"/>
                  </a:solidFill>
                  <a:effectLst>
                    <a:outerShdw blurRad="38100" dist="38100" dir="2700000" algn="tl">
                      <a:srgbClr val="C0C0C0"/>
                    </a:outerShdw>
                  </a:effectLst>
                  <a:latin typeface="Times New Roman CE" charset="-18"/>
                </a:rPr>
                <a:t>1</a:t>
              </a:r>
            </a:p>
          </p:txBody>
        </p:sp>
        <p:sp>
          <p:nvSpPr>
            <p:cNvPr id="32" name="Text Box 26"/>
            <p:cNvSpPr txBox="1">
              <a:spLocks noChangeArrowheads="1"/>
            </p:cNvSpPr>
            <p:nvPr/>
          </p:nvSpPr>
          <p:spPr bwMode="auto">
            <a:xfrm>
              <a:off x="3149" y="1767"/>
              <a:ext cx="355" cy="32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sz="2800">
                  <a:solidFill>
                    <a:schemeClr val="bg2"/>
                  </a:solidFill>
                  <a:effectLst>
                    <a:outerShdw blurRad="38100" dist="38100" dir="2700000" algn="tl">
                      <a:srgbClr val="C0C0C0"/>
                    </a:outerShdw>
                  </a:effectLst>
                  <a:latin typeface="Times New Roman CE" charset="-18"/>
                </a:rPr>
                <a:t>0</a:t>
              </a:r>
            </a:p>
          </p:txBody>
        </p:sp>
      </p:grpSp>
      <p:pic>
        <p:nvPicPr>
          <p:cNvPr id="33" name="Picture 4"/>
          <p:cNvPicPr>
            <a:picLocks noChangeArrowheads="1"/>
          </p:cNvPicPr>
          <p:nvPr/>
        </p:nvPicPr>
        <p:blipFill>
          <a:blip r:embed="rId3"/>
          <a:srcRect/>
          <a:stretch>
            <a:fillRect/>
          </a:stretch>
        </p:blipFill>
        <p:spPr bwMode="auto">
          <a:xfrm>
            <a:off x="5857884" y="4786322"/>
            <a:ext cx="2143140" cy="1643074"/>
          </a:xfrm>
          <a:prstGeom prst="rect">
            <a:avLst/>
          </a:prstGeom>
          <a:noFill/>
          <a:ln w="28575">
            <a:solidFill>
              <a:srgbClr val="D60093"/>
            </a:solidFill>
            <a:miter lim="800000"/>
            <a:headEnd/>
            <a:tailEnd/>
          </a:ln>
          <a:effectLst/>
        </p:spPr>
      </p:pic>
    </p:spTree>
  </p:cSld>
  <p:clrMapOvr>
    <a:masterClrMapping/>
  </p:clrMapOvr>
  <p:transition spd="med"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377</TotalTime>
  <Words>1754</Words>
  <Application>Microsoft Office PowerPoint</Application>
  <PresentationFormat>Pokaz na ekranie (4:3)</PresentationFormat>
  <Paragraphs>314</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Moduł</vt:lpstr>
      <vt:lpstr>Slajd 1</vt:lpstr>
      <vt:lpstr>Grafika Komputerowa - definicja </vt:lpstr>
      <vt:lpstr>Grafika Komputerowa - klasyfikacja </vt:lpstr>
      <vt:lpstr>Modele barw </vt:lpstr>
      <vt:lpstr>Modele barw </vt:lpstr>
      <vt:lpstr>Modele barw </vt:lpstr>
      <vt:lpstr>Modele barw </vt:lpstr>
      <vt:lpstr>Modele barw </vt:lpstr>
      <vt:lpstr>Modele barw </vt:lpstr>
      <vt:lpstr>Modele barw </vt:lpstr>
      <vt:lpstr>Modele barw </vt:lpstr>
      <vt:lpstr>Modele barw </vt:lpstr>
      <vt:lpstr>Modele barw </vt:lpstr>
      <vt:lpstr>Modele barw </vt:lpstr>
      <vt:lpstr>Pixel  </vt:lpstr>
      <vt:lpstr>Grafika Bit Mapowa - Rastrowa  </vt:lpstr>
      <vt:lpstr>Grafika Bit Mapowa - Rastrowa  </vt:lpstr>
      <vt:lpstr>Formaty zapisu plików .  Programy do edycji i przetwarzania map bitowych.  </vt:lpstr>
      <vt:lpstr>Formaty zapisu plików .    </vt:lpstr>
      <vt:lpstr>Grafika wektorowa    </vt:lpstr>
      <vt:lpstr>Grafika wektorowa    </vt:lpstr>
      <vt:lpstr>Formaty zapisu plików .  Programy do edycji i przetwarzania.    </vt:lpstr>
      <vt:lpstr>PORÓWNANIE GRAFIKI RASTROWEJ I WEKTOROWEJ   </vt:lpstr>
      <vt:lpstr>Grafika trójwymiarowa (3D)     </vt:lpstr>
      <vt:lpstr>Przykłady zastosowań grafiki 3D         </vt:lpstr>
      <vt:lpstr>Edytory grafiki 3D         </vt:lpstr>
    </vt:vector>
  </TitlesOfParts>
  <Company>Ministrerstwo Edukacji Narodowej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administrator</dc:creator>
  <cp:lastModifiedBy>administrator</cp:lastModifiedBy>
  <cp:revision>37</cp:revision>
  <dcterms:created xsi:type="dcterms:W3CDTF">2011-04-15T14:39:35Z</dcterms:created>
  <dcterms:modified xsi:type="dcterms:W3CDTF">2011-04-16T09:54:09Z</dcterms:modified>
</cp:coreProperties>
</file>